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27"/>
  </p:notesMasterIdLst>
  <p:sldIdLst>
    <p:sldId id="280" r:id="rId2"/>
    <p:sldId id="281" r:id="rId3"/>
    <p:sldId id="282" r:id="rId4"/>
    <p:sldId id="283" r:id="rId5"/>
    <p:sldId id="284" r:id="rId6"/>
    <p:sldId id="265" r:id="rId7"/>
    <p:sldId id="285" r:id="rId8"/>
    <p:sldId id="286" r:id="rId9"/>
    <p:sldId id="264" r:id="rId10"/>
    <p:sldId id="287" r:id="rId11"/>
    <p:sldId id="288" r:id="rId12"/>
    <p:sldId id="289" r:id="rId13"/>
    <p:sldId id="290" r:id="rId14"/>
    <p:sldId id="299" r:id="rId15"/>
    <p:sldId id="300" r:id="rId16"/>
    <p:sldId id="291" r:id="rId17"/>
    <p:sldId id="270" r:id="rId18"/>
    <p:sldId id="292" r:id="rId19"/>
    <p:sldId id="293" r:id="rId20"/>
    <p:sldId id="294" r:id="rId21"/>
    <p:sldId id="295" r:id="rId22"/>
    <p:sldId id="296" r:id="rId23"/>
    <p:sldId id="297" r:id="rId24"/>
    <p:sldId id="298" r:id="rId25"/>
    <p:sldId id="258" r:id="rId26"/>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B2FAB6A4-74D2-44A2-95C9-A2797ACEE834}">
          <p14:sldIdLst>
            <p14:sldId id="280"/>
            <p14:sldId id="281"/>
            <p14:sldId id="282"/>
            <p14:sldId id="283"/>
            <p14:sldId id="284"/>
            <p14:sldId id="265"/>
            <p14:sldId id="285"/>
            <p14:sldId id="286"/>
            <p14:sldId id="264"/>
            <p14:sldId id="287"/>
            <p14:sldId id="288"/>
            <p14:sldId id="289"/>
            <p14:sldId id="290"/>
            <p14:sldId id="299"/>
            <p14:sldId id="300"/>
            <p14:sldId id="291"/>
            <p14:sldId id="270"/>
            <p14:sldId id="292"/>
            <p14:sldId id="293"/>
            <p14:sldId id="294"/>
            <p14:sldId id="295"/>
          </p14:sldIdLst>
        </p14:section>
        <p14:section name="Sección sin título" id="{129AAB0A-5C8F-407B-A7D1-C9F2F2CC43F5}">
          <p14:sldIdLst>
            <p14:sldId id="296"/>
            <p14:sldId id="297"/>
            <p14:sldId id="298"/>
            <p14:sldId id="25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6660"/>
    <a:srgbClr val="ABE800"/>
    <a:srgbClr val="8CB7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148"/>
    <p:restoredTop sz="50000"/>
  </p:normalViewPr>
  <p:slideViewPr>
    <p:cSldViewPr snapToGrid="0" snapToObjects="1">
      <p:cViewPr varScale="1">
        <p:scale>
          <a:sx n="113" d="100"/>
          <a:sy n="113" d="100"/>
        </p:scale>
        <p:origin x="21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6E12A0-1EF1-43EF-B5DF-6B538FE9C98F}" type="datetimeFigureOut">
              <a:rPr lang="es-CO" smtClean="0"/>
              <a:t>24/07/2024</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C3331B-457B-422A-A370-26A4DDD577F0}" type="slidenum">
              <a:rPr lang="es-CO" smtClean="0"/>
              <a:t>‹Nº›</a:t>
            </a:fld>
            <a:endParaRPr lang="es-CO"/>
          </a:p>
        </p:txBody>
      </p:sp>
    </p:spTree>
    <p:extLst>
      <p:ext uri="{BB962C8B-B14F-4D97-AF65-F5344CB8AC3E}">
        <p14:creationId xmlns:p14="http://schemas.microsoft.com/office/powerpoint/2010/main" val="3944079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El segundo cambio significativo es la inclusión de una ponderación diferenciada para los artículos de investigación publicados en revistas de acceso abierto. Este ajuste implica una reducción de 0.5 en la ponderación total de estos artículos.</a:t>
            </a:r>
          </a:p>
          <a:p>
            <a:endParaRPr lang="es-ES" dirty="0"/>
          </a:p>
          <a:p>
            <a:r>
              <a:rPr lang="es-ES" b="1" dirty="0"/>
              <a:t>¿Qué significa esto?</a:t>
            </a:r>
            <a:endParaRPr lang="es-ES" dirty="0"/>
          </a:p>
          <a:p>
            <a:r>
              <a:rPr lang="es-ES" dirty="0"/>
              <a:t>Anteriormente, los artículos publicados en revistas de acceso abierto tenían una ponderación específica en la evaluación de los productos de investigación. Con la nueva política, esta ponderación se reduce, lo que podría afectar la forma en que los investigadores eligen dónde publicar sus trabajos. Este cambio puede llevar a una diversificación en las estrategias de publicación, buscando un balance entre visibilidad y ponderación en la evaluación.</a:t>
            </a:r>
          </a:p>
          <a:p>
            <a:endParaRPr lang="es-CO" dirty="0"/>
          </a:p>
        </p:txBody>
      </p:sp>
      <p:sp>
        <p:nvSpPr>
          <p:cNvPr id="4" name="Marcador de número de diapositiva 3"/>
          <p:cNvSpPr>
            <a:spLocks noGrp="1"/>
          </p:cNvSpPr>
          <p:nvPr>
            <p:ph type="sldNum" sz="quarter" idx="5"/>
          </p:nvPr>
        </p:nvSpPr>
        <p:spPr/>
        <p:txBody>
          <a:bodyPr/>
          <a:lstStyle/>
          <a:p>
            <a:fld id="{A8C3331B-457B-422A-A370-26A4DDD577F0}" type="slidenum">
              <a:rPr lang="es-CO" smtClean="0"/>
              <a:t>6</a:t>
            </a:fld>
            <a:endParaRPr lang="es-CO"/>
          </a:p>
        </p:txBody>
      </p:sp>
    </p:spTree>
    <p:extLst>
      <p:ext uri="{BB962C8B-B14F-4D97-AF65-F5344CB8AC3E}">
        <p14:creationId xmlns:p14="http://schemas.microsoft.com/office/powerpoint/2010/main" val="3077240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El segundo cambio significativo es la inclusión de una ponderación diferenciada para los artículos de investigación publicados en revistas de acceso abierto. Este ajuste implica una reducción de 0.5 en la ponderación total de estos artículos.</a:t>
            </a:r>
          </a:p>
          <a:p>
            <a:endParaRPr lang="es-ES" dirty="0"/>
          </a:p>
          <a:p>
            <a:r>
              <a:rPr lang="es-ES" b="1" dirty="0"/>
              <a:t>¿Qué significa esto?</a:t>
            </a:r>
            <a:endParaRPr lang="es-ES" dirty="0"/>
          </a:p>
          <a:p>
            <a:r>
              <a:rPr lang="es-ES" dirty="0"/>
              <a:t>Anteriormente, los artículos publicados en revistas de acceso abierto tenían una ponderación específica en la evaluación de los productos de investigación. Con la nueva política, esta ponderación se reduce, lo que podría afectar la forma en que los investigadores eligen dónde publicar sus trabajos. Este cambio puede llevar a una diversificación en las estrategias de publicación, buscando un balance entre visibilidad y ponderación en la evaluación.</a:t>
            </a:r>
          </a:p>
          <a:p>
            <a:endParaRPr lang="es-CO" dirty="0"/>
          </a:p>
        </p:txBody>
      </p:sp>
      <p:sp>
        <p:nvSpPr>
          <p:cNvPr id="4" name="Marcador de número de diapositiva 3"/>
          <p:cNvSpPr>
            <a:spLocks noGrp="1"/>
          </p:cNvSpPr>
          <p:nvPr>
            <p:ph type="sldNum" sz="quarter" idx="5"/>
          </p:nvPr>
        </p:nvSpPr>
        <p:spPr/>
        <p:txBody>
          <a:bodyPr/>
          <a:lstStyle/>
          <a:p>
            <a:fld id="{A8C3331B-457B-422A-A370-26A4DDD577F0}" type="slidenum">
              <a:rPr lang="es-CO" smtClean="0"/>
              <a:t>7</a:t>
            </a:fld>
            <a:endParaRPr lang="es-CO"/>
          </a:p>
        </p:txBody>
      </p:sp>
    </p:spTree>
    <p:extLst>
      <p:ext uri="{BB962C8B-B14F-4D97-AF65-F5344CB8AC3E}">
        <p14:creationId xmlns:p14="http://schemas.microsoft.com/office/powerpoint/2010/main" val="48301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El segundo cambio significativo es la inclusión de una ponderación diferenciada para los artículos de investigación publicados en revistas de acceso abierto. Este ajuste implica una reducción de 0.5 en la ponderación total de estos artículos.</a:t>
            </a:r>
          </a:p>
          <a:p>
            <a:endParaRPr lang="es-ES" dirty="0"/>
          </a:p>
          <a:p>
            <a:r>
              <a:rPr lang="es-ES" b="1" dirty="0"/>
              <a:t>¿Qué significa esto?</a:t>
            </a:r>
            <a:endParaRPr lang="es-ES" dirty="0"/>
          </a:p>
          <a:p>
            <a:r>
              <a:rPr lang="es-ES" dirty="0"/>
              <a:t>Anteriormente, los artículos publicados en revistas de acceso abierto tenían una ponderación específica en la evaluación de los productos de investigación. Con la nueva política, esta ponderación se reduce, lo que podría afectar la forma en que los investigadores eligen dónde publicar sus trabajos. Este cambio puede llevar a una diversificación en las estrategias de publicación, buscando un balance entre visibilidad y ponderación en la evaluación.</a:t>
            </a:r>
          </a:p>
          <a:p>
            <a:endParaRPr lang="es-CO" dirty="0"/>
          </a:p>
        </p:txBody>
      </p:sp>
      <p:sp>
        <p:nvSpPr>
          <p:cNvPr id="4" name="Marcador de número de diapositiva 3"/>
          <p:cNvSpPr>
            <a:spLocks noGrp="1"/>
          </p:cNvSpPr>
          <p:nvPr>
            <p:ph type="sldNum" sz="quarter" idx="5"/>
          </p:nvPr>
        </p:nvSpPr>
        <p:spPr/>
        <p:txBody>
          <a:bodyPr/>
          <a:lstStyle/>
          <a:p>
            <a:fld id="{A8C3331B-457B-422A-A370-26A4DDD577F0}" type="slidenum">
              <a:rPr lang="es-CO" smtClean="0"/>
              <a:t>8</a:t>
            </a:fld>
            <a:endParaRPr lang="es-CO"/>
          </a:p>
        </p:txBody>
      </p:sp>
    </p:spTree>
    <p:extLst>
      <p:ext uri="{BB962C8B-B14F-4D97-AF65-F5344CB8AC3E}">
        <p14:creationId xmlns:p14="http://schemas.microsoft.com/office/powerpoint/2010/main" val="1388233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E2B0CD-63A4-42C3-B9B2-4B674B7D56D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D4669CEC-7E49-4CAA-B9D8-2C777352F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5D7BCCEC-0417-4FDC-8319-87B5F6F95692}"/>
              </a:ext>
            </a:extLst>
          </p:cNvPr>
          <p:cNvSpPr>
            <a:spLocks noGrp="1"/>
          </p:cNvSpPr>
          <p:nvPr>
            <p:ph type="dt" sz="half" idx="10"/>
          </p:nvPr>
        </p:nvSpPr>
        <p:spPr/>
        <p:txBody>
          <a:bodyPr/>
          <a:lstStyle/>
          <a:p>
            <a:fld id="{C4412281-1AA8-CE4A-A554-8B9E186C39A7}" type="datetimeFigureOut">
              <a:rPr lang="es-ES_tradnl" smtClean="0"/>
              <a:t>24/07/2024</a:t>
            </a:fld>
            <a:endParaRPr lang="es-ES_tradnl"/>
          </a:p>
        </p:txBody>
      </p:sp>
      <p:sp>
        <p:nvSpPr>
          <p:cNvPr id="5" name="Marcador de pie de página 4">
            <a:extLst>
              <a:ext uri="{FF2B5EF4-FFF2-40B4-BE49-F238E27FC236}">
                <a16:creationId xmlns:a16="http://schemas.microsoft.com/office/drawing/2014/main" id="{DB16A5BD-9AC9-4189-86F4-175B5C54C496}"/>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82CF3A5A-5DD2-451E-B483-6051AAA442A7}"/>
              </a:ext>
            </a:extLst>
          </p:cNvPr>
          <p:cNvSpPr>
            <a:spLocks noGrp="1"/>
          </p:cNvSpPr>
          <p:nvPr>
            <p:ph type="sldNum" sz="quarter" idx="12"/>
          </p:nvPr>
        </p:nvSpPr>
        <p:spPr/>
        <p:txBody>
          <a:bodyPr/>
          <a:lstStyle/>
          <a:p>
            <a:fld id="{233B02DB-5781-F943-94F9-873A9A973557}" type="slidenum">
              <a:rPr lang="es-ES_tradnl" smtClean="0"/>
              <a:t>‹Nº›</a:t>
            </a:fld>
            <a:endParaRPr lang="es-ES_tradnl"/>
          </a:p>
        </p:txBody>
      </p:sp>
    </p:spTree>
    <p:extLst>
      <p:ext uri="{BB962C8B-B14F-4D97-AF65-F5344CB8AC3E}">
        <p14:creationId xmlns:p14="http://schemas.microsoft.com/office/powerpoint/2010/main" val="20622348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5334D5-B6F4-4176-9C61-BF1562EA560E}"/>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E9F5BABC-B931-44C3-B4CE-6788C08FFE3A}"/>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04645F75-F2B8-4F11-80BD-BDFEE3FBC030}"/>
              </a:ext>
            </a:extLst>
          </p:cNvPr>
          <p:cNvSpPr>
            <a:spLocks noGrp="1"/>
          </p:cNvSpPr>
          <p:nvPr>
            <p:ph type="dt" sz="half" idx="10"/>
          </p:nvPr>
        </p:nvSpPr>
        <p:spPr/>
        <p:txBody>
          <a:bodyPr/>
          <a:lstStyle/>
          <a:p>
            <a:fld id="{C4412281-1AA8-CE4A-A554-8B9E186C39A7}" type="datetimeFigureOut">
              <a:rPr lang="es-ES_tradnl" smtClean="0"/>
              <a:t>24/07/2024</a:t>
            </a:fld>
            <a:endParaRPr lang="es-ES_tradnl"/>
          </a:p>
        </p:txBody>
      </p:sp>
      <p:sp>
        <p:nvSpPr>
          <p:cNvPr id="5" name="Marcador de pie de página 4">
            <a:extLst>
              <a:ext uri="{FF2B5EF4-FFF2-40B4-BE49-F238E27FC236}">
                <a16:creationId xmlns:a16="http://schemas.microsoft.com/office/drawing/2014/main" id="{2E9112BF-5D0A-4A80-89A2-CF58754466AA}"/>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C1BF3ECA-4EE3-4627-81D7-7AB09FBE1432}"/>
              </a:ext>
            </a:extLst>
          </p:cNvPr>
          <p:cNvSpPr>
            <a:spLocks noGrp="1"/>
          </p:cNvSpPr>
          <p:nvPr>
            <p:ph type="sldNum" sz="quarter" idx="12"/>
          </p:nvPr>
        </p:nvSpPr>
        <p:spPr/>
        <p:txBody>
          <a:bodyPr/>
          <a:lstStyle/>
          <a:p>
            <a:fld id="{233B02DB-5781-F943-94F9-873A9A973557}" type="slidenum">
              <a:rPr lang="es-ES_tradnl" smtClean="0"/>
              <a:t>‹Nº›</a:t>
            </a:fld>
            <a:endParaRPr lang="es-ES_tradnl"/>
          </a:p>
        </p:txBody>
      </p:sp>
    </p:spTree>
    <p:extLst>
      <p:ext uri="{BB962C8B-B14F-4D97-AF65-F5344CB8AC3E}">
        <p14:creationId xmlns:p14="http://schemas.microsoft.com/office/powerpoint/2010/main" val="2317121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2D58ECF-CA93-4641-B1AE-6B41C5EAE1D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0722B81A-881E-4BA3-A396-45072A59E83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5B6920D0-9124-48FB-8EA1-5D933C678F8E}"/>
              </a:ext>
            </a:extLst>
          </p:cNvPr>
          <p:cNvSpPr>
            <a:spLocks noGrp="1"/>
          </p:cNvSpPr>
          <p:nvPr>
            <p:ph type="dt" sz="half" idx="10"/>
          </p:nvPr>
        </p:nvSpPr>
        <p:spPr/>
        <p:txBody>
          <a:bodyPr/>
          <a:lstStyle/>
          <a:p>
            <a:fld id="{C4412281-1AA8-CE4A-A554-8B9E186C39A7}" type="datetimeFigureOut">
              <a:rPr lang="es-ES_tradnl" smtClean="0"/>
              <a:t>24/07/2024</a:t>
            </a:fld>
            <a:endParaRPr lang="es-ES_tradnl"/>
          </a:p>
        </p:txBody>
      </p:sp>
      <p:sp>
        <p:nvSpPr>
          <p:cNvPr id="5" name="Marcador de pie de página 4">
            <a:extLst>
              <a:ext uri="{FF2B5EF4-FFF2-40B4-BE49-F238E27FC236}">
                <a16:creationId xmlns:a16="http://schemas.microsoft.com/office/drawing/2014/main" id="{B50089FC-2405-4BC0-9EC7-2E9D9ADAD054}"/>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863B5188-DFAF-4513-B138-290D51B4C305}"/>
              </a:ext>
            </a:extLst>
          </p:cNvPr>
          <p:cNvSpPr>
            <a:spLocks noGrp="1"/>
          </p:cNvSpPr>
          <p:nvPr>
            <p:ph type="sldNum" sz="quarter" idx="12"/>
          </p:nvPr>
        </p:nvSpPr>
        <p:spPr/>
        <p:txBody>
          <a:bodyPr/>
          <a:lstStyle/>
          <a:p>
            <a:fld id="{233B02DB-5781-F943-94F9-873A9A973557}" type="slidenum">
              <a:rPr lang="es-ES_tradnl" smtClean="0"/>
              <a:t>‹Nº›</a:t>
            </a:fld>
            <a:endParaRPr lang="es-ES_tradnl"/>
          </a:p>
        </p:txBody>
      </p:sp>
    </p:spTree>
    <p:extLst>
      <p:ext uri="{BB962C8B-B14F-4D97-AF65-F5344CB8AC3E}">
        <p14:creationId xmlns:p14="http://schemas.microsoft.com/office/powerpoint/2010/main" val="638735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BE00E7-9C33-4821-BD17-B28DA773CC38}"/>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33C90303-1D43-493E-9A23-B0809F63D6C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DF2FEA21-10FB-4236-BA63-129B5225385C}"/>
              </a:ext>
            </a:extLst>
          </p:cNvPr>
          <p:cNvSpPr>
            <a:spLocks noGrp="1"/>
          </p:cNvSpPr>
          <p:nvPr>
            <p:ph type="dt" sz="half" idx="10"/>
          </p:nvPr>
        </p:nvSpPr>
        <p:spPr/>
        <p:txBody>
          <a:bodyPr/>
          <a:lstStyle/>
          <a:p>
            <a:fld id="{C4412281-1AA8-CE4A-A554-8B9E186C39A7}" type="datetimeFigureOut">
              <a:rPr lang="es-ES_tradnl" smtClean="0"/>
              <a:t>24/07/2024</a:t>
            </a:fld>
            <a:endParaRPr lang="es-ES_tradnl"/>
          </a:p>
        </p:txBody>
      </p:sp>
      <p:sp>
        <p:nvSpPr>
          <p:cNvPr id="5" name="Marcador de pie de página 4">
            <a:extLst>
              <a:ext uri="{FF2B5EF4-FFF2-40B4-BE49-F238E27FC236}">
                <a16:creationId xmlns:a16="http://schemas.microsoft.com/office/drawing/2014/main" id="{481137B6-CDFF-46B7-BADC-EAD796FFDF28}"/>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4518F577-2E09-43A5-93BC-735AE92B6652}"/>
              </a:ext>
            </a:extLst>
          </p:cNvPr>
          <p:cNvSpPr>
            <a:spLocks noGrp="1"/>
          </p:cNvSpPr>
          <p:nvPr>
            <p:ph type="sldNum" sz="quarter" idx="12"/>
          </p:nvPr>
        </p:nvSpPr>
        <p:spPr/>
        <p:txBody>
          <a:bodyPr/>
          <a:lstStyle/>
          <a:p>
            <a:fld id="{233B02DB-5781-F943-94F9-873A9A973557}" type="slidenum">
              <a:rPr lang="es-ES_tradnl" smtClean="0"/>
              <a:t>‹Nº›</a:t>
            </a:fld>
            <a:endParaRPr lang="es-ES_tradnl"/>
          </a:p>
        </p:txBody>
      </p:sp>
    </p:spTree>
    <p:extLst>
      <p:ext uri="{BB962C8B-B14F-4D97-AF65-F5344CB8AC3E}">
        <p14:creationId xmlns:p14="http://schemas.microsoft.com/office/powerpoint/2010/main" val="3859174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EE5E1B-68B9-41ED-A9CA-9D5B800D19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A02E7A01-8E8E-48CA-B7FA-4FE12A41C9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849F23DD-BFED-4876-8FDF-3EC115590C7E}"/>
              </a:ext>
            </a:extLst>
          </p:cNvPr>
          <p:cNvSpPr>
            <a:spLocks noGrp="1"/>
          </p:cNvSpPr>
          <p:nvPr>
            <p:ph type="dt" sz="half" idx="10"/>
          </p:nvPr>
        </p:nvSpPr>
        <p:spPr/>
        <p:txBody>
          <a:bodyPr/>
          <a:lstStyle/>
          <a:p>
            <a:fld id="{C4412281-1AA8-CE4A-A554-8B9E186C39A7}" type="datetimeFigureOut">
              <a:rPr lang="es-ES_tradnl" smtClean="0"/>
              <a:t>24/07/2024</a:t>
            </a:fld>
            <a:endParaRPr lang="es-ES_tradnl"/>
          </a:p>
        </p:txBody>
      </p:sp>
      <p:sp>
        <p:nvSpPr>
          <p:cNvPr id="5" name="Marcador de pie de página 4">
            <a:extLst>
              <a:ext uri="{FF2B5EF4-FFF2-40B4-BE49-F238E27FC236}">
                <a16:creationId xmlns:a16="http://schemas.microsoft.com/office/drawing/2014/main" id="{52317823-78D5-4060-AF46-CBEC87126147}"/>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7D932E16-1D59-4F7D-B829-85B840100DE6}"/>
              </a:ext>
            </a:extLst>
          </p:cNvPr>
          <p:cNvSpPr>
            <a:spLocks noGrp="1"/>
          </p:cNvSpPr>
          <p:nvPr>
            <p:ph type="sldNum" sz="quarter" idx="12"/>
          </p:nvPr>
        </p:nvSpPr>
        <p:spPr/>
        <p:txBody>
          <a:bodyPr/>
          <a:lstStyle/>
          <a:p>
            <a:fld id="{233B02DB-5781-F943-94F9-873A9A973557}" type="slidenum">
              <a:rPr lang="es-ES_tradnl" smtClean="0"/>
              <a:t>‹Nº›</a:t>
            </a:fld>
            <a:endParaRPr lang="es-ES_tradnl"/>
          </a:p>
        </p:txBody>
      </p:sp>
    </p:spTree>
    <p:extLst>
      <p:ext uri="{BB962C8B-B14F-4D97-AF65-F5344CB8AC3E}">
        <p14:creationId xmlns:p14="http://schemas.microsoft.com/office/powerpoint/2010/main" val="841064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EB1932-209B-43ED-A7DD-D7815AC71EAA}"/>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3592F640-9339-4F46-80BB-C473B4BB064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B03CC24A-6AA6-46D8-8B25-56161BE39F8A}"/>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36C5981A-C709-43D2-A06C-A91AE8056128}"/>
              </a:ext>
            </a:extLst>
          </p:cNvPr>
          <p:cNvSpPr>
            <a:spLocks noGrp="1"/>
          </p:cNvSpPr>
          <p:nvPr>
            <p:ph type="dt" sz="half" idx="10"/>
          </p:nvPr>
        </p:nvSpPr>
        <p:spPr/>
        <p:txBody>
          <a:bodyPr/>
          <a:lstStyle/>
          <a:p>
            <a:fld id="{C4412281-1AA8-CE4A-A554-8B9E186C39A7}" type="datetimeFigureOut">
              <a:rPr lang="es-ES_tradnl" smtClean="0"/>
              <a:t>24/07/2024</a:t>
            </a:fld>
            <a:endParaRPr lang="es-ES_tradnl"/>
          </a:p>
        </p:txBody>
      </p:sp>
      <p:sp>
        <p:nvSpPr>
          <p:cNvPr id="6" name="Marcador de pie de página 5">
            <a:extLst>
              <a:ext uri="{FF2B5EF4-FFF2-40B4-BE49-F238E27FC236}">
                <a16:creationId xmlns:a16="http://schemas.microsoft.com/office/drawing/2014/main" id="{A6A3551B-0659-45CA-91B4-3496D6CC4D8A}"/>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918CDA22-5A8C-4EDA-A959-568B3DDFECDF}"/>
              </a:ext>
            </a:extLst>
          </p:cNvPr>
          <p:cNvSpPr>
            <a:spLocks noGrp="1"/>
          </p:cNvSpPr>
          <p:nvPr>
            <p:ph type="sldNum" sz="quarter" idx="12"/>
          </p:nvPr>
        </p:nvSpPr>
        <p:spPr/>
        <p:txBody>
          <a:bodyPr/>
          <a:lstStyle/>
          <a:p>
            <a:fld id="{233B02DB-5781-F943-94F9-873A9A973557}" type="slidenum">
              <a:rPr lang="es-ES_tradnl" smtClean="0"/>
              <a:t>‹Nº›</a:t>
            </a:fld>
            <a:endParaRPr lang="es-ES_tradnl"/>
          </a:p>
        </p:txBody>
      </p:sp>
    </p:spTree>
    <p:extLst>
      <p:ext uri="{BB962C8B-B14F-4D97-AF65-F5344CB8AC3E}">
        <p14:creationId xmlns:p14="http://schemas.microsoft.com/office/powerpoint/2010/main" val="2994587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B9F286-6485-495D-ABFA-66EC31FC1706}"/>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A4ED2B83-9DBE-4855-9258-F4A84E4524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8EC5400-2C24-47EC-AE2D-69E447529E2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EA4DAE3C-FE28-4555-9235-2BC7D5BE14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B56AAC0-9402-4AA1-AAAB-4C194545F52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E9929CC3-D800-48CF-9341-7DE3CD79E4F9}"/>
              </a:ext>
            </a:extLst>
          </p:cNvPr>
          <p:cNvSpPr>
            <a:spLocks noGrp="1"/>
          </p:cNvSpPr>
          <p:nvPr>
            <p:ph type="dt" sz="half" idx="10"/>
          </p:nvPr>
        </p:nvSpPr>
        <p:spPr/>
        <p:txBody>
          <a:bodyPr/>
          <a:lstStyle/>
          <a:p>
            <a:fld id="{C4412281-1AA8-CE4A-A554-8B9E186C39A7}" type="datetimeFigureOut">
              <a:rPr lang="es-ES_tradnl" smtClean="0"/>
              <a:t>24/07/2024</a:t>
            </a:fld>
            <a:endParaRPr lang="es-ES_tradnl"/>
          </a:p>
        </p:txBody>
      </p:sp>
      <p:sp>
        <p:nvSpPr>
          <p:cNvPr id="8" name="Marcador de pie de página 7">
            <a:extLst>
              <a:ext uri="{FF2B5EF4-FFF2-40B4-BE49-F238E27FC236}">
                <a16:creationId xmlns:a16="http://schemas.microsoft.com/office/drawing/2014/main" id="{F03C43FE-37E4-44EB-9994-8F2E58C05F79}"/>
              </a:ext>
            </a:extLst>
          </p:cNvPr>
          <p:cNvSpPr>
            <a:spLocks noGrp="1"/>
          </p:cNvSpPr>
          <p:nvPr>
            <p:ph type="ftr" sz="quarter" idx="11"/>
          </p:nvPr>
        </p:nvSpPr>
        <p:spPr/>
        <p:txBody>
          <a:bodyPr/>
          <a:lstStyle/>
          <a:p>
            <a:endParaRPr lang="es-ES_tradnl"/>
          </a:p>
        </p:txBody>
      </p:sp>
      <p:sp>
        <p:nvSpPr>
          <p:cNvPr id="9" name="Marcador de número de diapositiva 8">
            <a:extLst>
              <a:ext uri="{FF2B5EF4-FFF2-40B4-BE49-F238E27FC236}">
                <a16:creationId xmlns:a16="http://schemas.microsoft.com/office/drawing/2014/main" id="{8FD67BE9-F3D6-4434-BA26-3F7FC62D7051}"/>
              </a:ext>
            </a:extLst>
          </p:cNvPr>
          <p:cNvSpPr>
            <a:spLocks noGrp="1"/>
          </p:cNvSpPr>
          <p:nvPr>
            <p:ph type="sldNum" sz="quarter" idx="12"/>
          </p:nvPr>
        </p:nvSpPr>
        <p:spPr/>
        <p:txBody>
          <a:bodyPr/>
          <a:lstStyle/>
          <a:p>
            <a:fld id="{233B02DB-5781-F943-94F9-873A9A973557}" type="slidenum">
              <a:rPr lang="es-ES_tradnl" smtClean="0"/>
              <a:t>‹Nº›</a:t>
            </a:fld>
            <a:endParaRPr lang="es-ES_tradnl"/>
          </a:p>
        </p:txBody>
      </p:sp>
    </p:spTree>
    <p:extLst>
      <p:ext uri="{BB962C8B-B14F-4D97-AF65-F5344CB8AC3E}">
        <p14:creationId xmlns:p14="http://schemas.microsoft.com/office/powerpoint/2010/main" val="2917897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9EF2C0-F578-4BB2-BFCC-46799C77E14F}"/>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C4A833BA-5112-4270-84DF-B10DC67966CF}"/>
              </a:ext>
            </a:extLst>
          </p:cNvPr>
          <p:cNvSpPr>
            <a:spLocks noGrp="1"/>
          </p:cNvSpPr>
          <p:nvPr>
            <p:ph type="dt" sz="half" idx="10"/>
          </p:nvPr>
        </p:nvSpPr>
        <p:spPr/>
        <p:txBody>
          <a:bodyPr/>
          <a:lstStyle/>
          <a:p>
            <a:fld id="{C4412281-1AA8-CE4A-A554-8B9E186C39A7}" type="datetimeFigureOut">
              <a:rPr lang="es-ES_tradnl" smtClean="0"/>
              <a:t>24/07/2024</a:t>
            </a:fld>
            <a:endParaRPr lang="es-ES_tradnl"/>
          </a:p>
        </p:txBody>
      </p:sp>
      <p:sp>
        <p:nvSpPr>
          <p:cNvPr id="4" name="Marcador de pie de página 3">
            <a:extLst>
              <a:ext uri="{FF2B5EF4-FFF2-40B4-BE49-F238E27FC236}">
                <a16:creationId xmlns:a16="http://schemas.microsoft.com/office/drawing/2014/main" id="{5E8F51A8-3BC8-4657-AE9D-F842B354A96F}"/>
              </a:ext>
            </a:extLst>
          </p:cNvPr>
          <p:cNvSpPr>
            <a:spLocks noGrp="1"/>
          </p:cNvSpPr>
          <p:nvPr>
            <p:ph type="ftr" sz="quarter" idx="11"/>
          </p:nvPr>
        </p:nvSpPr>
        <p:spPr/>
        <p:txBody>
          <a:bodyPr/>
          <a:lstStyle/>
          <a:p>
            <a:endParaRPr lang="es-ES_tradnl"/>
          </a:p>
        </p:txBody>
      </p:sp>
      <p:sp>
        <p:nvSpPr>
          <p:cNvPr id="5" name="Marcador de número de diapositiva 4">
            <a:extLst>
              <a:ext uri="{FF2B5EF4-FFF2-40B4-BE49-F238E27FC236}">
                <a16:creationId xmlns:a16="http://schemas.microsoft.com/office/drawing/2014/main" id="{CE164897-4DA5-47BB-B470-C71FD30815B6}"/>
              </a:ext>
            </a:extLst>
          </p:cNvPr>
          <p:cNvSpPr>
            <a:spLocks noGrp="1"/>
          </p:cNvSpPr>
          <p:nvPr>
            <p:ph type="sldNum" sz="quarter" idx="12"/>
          </p:nvPr>
        </p:nvSpPr>
        <p:spPr/>
        <p:txBody>
          <a:bodyPr/>
          <a:lstStyle/>
          <a:p>
            <a:fld id="{233B02DB-5781-F943-94F9-873A9A973557}" type="slidenum">
              <a:rPr lang="es-ES_tradnl" smtClean="0"/>
              <a:t>‹Nº›</a:t>
            </a:fld>
            <a:endParaRPr lang="es-ES_tradnl"/>
          </a:p>
        </p:txBody>
      </p:sp>
    </p:spTree>
    <p:extLst>
      <p:ext uri="{BB962C8B-B14F-4D97-AF65-F5344CB8AC3E}">
        <p14:creationId xmlns:p14="http://schemas.microsoft.com/office/powerpoint/2010/main" val="2497736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5FB16AE-B9A0-4084-89FC-37CAB3765684}"/>
              </a:ext>
            </a:extLst>
          </p:cNvPr>
          <p:cNvSpPr>
            <a:spLocks noGrp="1"/>
          </p:cNvSpPr>
          <p:nvPr>
            <p:ph type="dt" sz="half" idx="10"/>
          </p:nvPr>
        </p:nvSpPr>
        <p:spPr/>
        <p:txBody>
          <a:bodyPr/>
          <a:lstStyle/>
          <a:p>
            <a:fld id="{C4412281-1AA8-CE4A-A554-8B9E186C39A7}" type="datetimeFigureOut">
              <a:rPr lang="es-ES_tradnl" smtClean="0"/>
              <a:t>24/07/2024</a:t>
            </a:fld>
            <a:endParaRPr lang="es-ES_tradnl"/>
          </a:p>
        </p:txBody>
      </p:sp>
      <p:sp>
        <p:nvSpPr>
          <p:cNvPr id="3" name="Marcador de pie de página 2">
            <a:extLst>
              <a:ext uri="{FF2B5EF4-FFF2-40B4-BE49-F238E27FC236}">
                <a16:creationId xmlns:a16="http://schemas.microsoft.com/office/drawing/2014/main" id="{941271DB-6EFE-48B2-A37E-8AD881708A1F}"/>
              </a:ext>
            </a:extLst>
          </p:cNvPr>
          <p:cNvSpPr>
            <a:spLocks noGrp="1"/>
          </p:cNvSpPr>
          <p:nvPr>
            <p:ph type="ftr" sz="quarter" idx="11"/>
          </p:nvPr>
        </p:nvSpPr>
        <p:spPr/>
        <p:txBody>
          <a:bodyPr/>
          <a:lstStyle/>
          <a:p>
            <a:endParaRPr lang="es-ES_tradnl"/>
          </a:p>
        </p:txBody>
      </p:sp>
      <p:sp>
        <p:nvSpPr>
          <p:cNvPr id="4" name="Marcador de número de diapositiva 3">
            <a:extLst>
              <a:ext uri="{FF2B5EF4-FFF2-40B4-BE49-F238E27FC236}">
                <a16:creationId xmlns:a16="http://schemas.microsoft.com/office/drawing/2014/main" id="{EB4590DA-D38F-4BE2-98A7-3BFA3B4C9233}"/>
              </a:ext>
            </a:extLst>
          </p:cNvPr>
          <p:cNvSpPr>
            <a:spLocks noGrp="1"/>
          </p:cNvSpPr>
          <p:nvPr>
            <p:ph type="sldNum" sz="quarter" idx="12"/>
          </p:nvPr>
        </p:nvSpPr>
        <p:spPr/>
        <p:txBody>
          <a:bodyPr/>
          <a:lstStyle/>
          <a:p>
            <a:fld id="{233B02DB-5781-F943-94F9-873A9A973557}" type="slidenum">
              <a:rPr lang="es-ES_tradnl" smtClean="0"/>
              <a:t>‹Nº›</a:t>
            </a:fld>
            <a:endParaRPr lang="es-ES_tradnl"/>
          </a:p>
        </p:txBody>
      </p:sp>
    </p:spTree>
    <p:extLst>
      <p:ext uri="{BB962C8B-B14F-4D97-AF65-F5344CB8AC3E}">
        <p14:creationId xmlns:p14="http://schemas.microsoft.com/office/powerpoint/2010/main" val="846583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C7CE31-0489-4A02-914E-D0CE5629F01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C5C3E456-EF00-46E8-9CBC-6C94C5EC2B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0B2321DC-8220-4471-9C7E-61BCDFC617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03DA18B-B492-4577-884C-E8CAFE79694D}"/>
              </a:ext>
            </a:extLst>
          </p:cNvPr>
          <p:cNvSpPr>
            <a:spLocks noGrp="1"/>
          </p:cNvSpPr>
          <p:nvPr>
            <p:ph type="dt" sz="half" idx="10"/>
          </p:nvPr>
        </p:nvSpPr>
        <p:spPr/>
        <p:txBody>
          <a:bodyPr/>
          <a:lstStyle/>
          <a:p>
            <a:fld id="{C4412281-1AA8-CE4A-A554-8B9E186C39A7}" type="datetimeFigureOut">
              <a:rPr lang="es-ES_tradnl" smtClean="0"/>
              <a:t>24/07/2024</a:t>
            </a:fld>
            <a:endParaRPr lang="es-ES_tradnl"/>
          </a:p>
        </p:txBody>
      </p:sp>
      <p:sp>
        <p:nvSpPr>
          <p:cNvPr id="6" name="Marcador de pie de página 5">
            <a:extLst>
              <a:ext uri="{FF2B5EF4-FFF2-40B4-BE49-F238E27FC236}">
                <a16:creationId xmlns:a16="http://schemas.microsoft.com/office/drawing/2014/main" id="{75CF2FC0-CF2F-45DE-A6B7-C2A8CD7AC09B}"/>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70B49740-FF22-4F5B-8A64-91F00E24950D}"/>
              </a:ext>
            </a:extLst>
          </p:cNvPr>
          <p:cNvSpPr>
            <a:spLocks noGrp="1"/>
          </p:cNvSpPr>
          <p:nvPr>
            <p:ph type="sldNum" sz="quarter" idx="12"/>
          </p:nvPr>
        </p:nvSpPr>
        <p:spPr/>
        <p:txBody>
          <a:bodyPr/>
          <a:lstStyle/>
          <a:p>
            <a:fld id="{233B02DB-5781-F943-94F9-873A9A973557}" type="slidenum">
              <a:rPr lang="es-ES_tradnl" smtClean="0"/>
              <a:t>‹Nº›</a:t>
            </a:fld>
            <a:endParaRPr lang="es-ES_tradnl"/>
          </a:p>
        </p:txBody>
      </p:sp>
    </p:spTree>
    <p:extLst>
      <p:ext uri="{BB962C8B-B14F-4D97-AF65-F5344CB8AC3E}">
        <p14:creationId xmlns:p14="http://schemas.microsoft.com/office/powerpoint/2010/main" val="3723151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2AD28A-5615-4132-86EA-2472584925A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390CEA12-1368-4EFA-8DF3-FB62C11D5C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99EFC753-A60F-436B-9105-C1BEA45D9C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2127F0-2386-4756-8882-986A68ED6988}"/>
              </a:ext>
            </a:extLst>
          </p:cNvPr>
          <p:cNvSpPr>
            <a:spLocks noGrp="1"/>
          </p:cNvSpPr>
          <p:nvPr>
            <p:ph type="dt" sz="half" idx="10"/>
          </p:nvPr>
        </p:nvSpPr>
        <p:spPr/>
        <p:txBody>
          <a:bodyPr/>
          <a:lstStyle/>
          <a:p>
            <a:fld id="{C4412281-1AA8-CE4A-A554-8B9E186C39A7}" type="datetimeFigureOut">
              <a:rPr lang="es-ES_tradnl" smtClean="0"/>
              <a:t>24/07/2024</a:t>
            </a:fld>
            <a:endParaRPr lang="es-ES_tradnl"/>
          </a:p>
        </p:txBody>
      </p:sp>
      <p:sp>
        <p:nvSpPr>
          <p:cNvPr id="6" name="Marcador de pie de página 5">
            <a:extLst>
              <a:ext uri="{FF2B5EF4-FFF2-40B4-BE49-F238E27FC236}">
                <a16:creationId xmlns:a16="http://schemas.microsoft.com/office/drawing/2014/main" id="{DC5F046C-FD9B-4843-A20A-9D52A5CA023D}"/>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530B42E3-0A00-49DA-BA1D-B3D3579E409F}"/>
              </a:ext>
            </a:extLst>
          </p:cNvPr>
          <p:cNvSpPr>
            <a:spLocks noGrp="1"/>
          </p:cNvSpPr>
          <p:nvPr>
            <p:ph type="sldNum" sz="quarter" idx="12"/>
          </p:nvPr>
        </p:nvSpPr>
        <p:spPr/>
        <p:txBody>
          <a:bodyPr/>
          <a:lstStyle/>
          <a:p>
            <a:fld id="{233B02DB-5781-F943-94F9-873A9A973557}" type="slidenum">
              <a:rPr lang="es-ES_tradnl" smtClean="0"/>
              <a:t>‹Nº›</a:t>
            </a:fld>
            <a:endParaRPr lang="es-ES_tradnl"/>
          </a:p>
        </p:txBody>
      </p:sp>
    </p:spTree>
    <p:extLst>
      <p:ext uri="{BB962C8B-B14F-4D97-AF65-F5344CB8AC3E}">
        <p14:creationId xmlns:p14="http://schemas.microsoft.com/office/powerpoint/2010/main" val="3824788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C9C451B-1615-45FB-AE69-2934D969C7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20AE21CF-F072-49D6-944B-FC216F3DA3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9B3170CC-60B8-4927-AE4A-3F0A5BF58F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412281-1AA8-CE4A-A554-8B9E186C39A7}" type="datetimeFigureOut">
              <a:rPr lang="es-ES_tradnl" smtClean="0"/>
              <a:t>24/07/2024</a:t>
            </a:fld>
            <a:endParaRPr lang="es-ES_tradnl"/>
          </a:p>
        </p:txBody>
      </p:sp>
      <p:sp>
        <p:nvSpPr>
          <p:cNvPr id="5" name="Marcador de pie de página 4">
            <a:extLst>
              <a:ext uri="{FF2B5EF4-FFF2-40B4-BE49-F238E27FC236}">
                <a16:creationId xmlns:a16="http://schemas.microsoft.com/office/drawing/2014/main" id="{2A9EFF68-A409-45F3-862B-DD33F511BC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a:extLst>
              <a:ext uri="{FF2B5EF4-FFF2-40B4-BE49-F238E27FC236}">
                <a16:creationId xmlns:a16="http://schemas.microsoft.com/office/drawing/2014/main" id="{861C5027-2329-4FD4-BB40-747792C147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B02DB-5781-F943-94F9-873A9A973557}" type="slidenum">
              <a:rPr lang="es-ES_tradnl" smtClean="0"/>
              <a:t>‹Nº›</a:t>
            </a:fld>
            <a:endParaRPr lang="es-ES_tradnl"/>
          </a:p>
        </p:txBody>
      </p:sp>
    </p:spTree>
    <p:extLst>
      <p:ext uri="{BB962C8B-B14F-4D97-AF65-F5344CB8AC3E}">
        <p14:creationId xmlns:p14="http://schemas.microsoft.com/office/powerpoint/2010/main" val="323748767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4.sv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B977D96-4F9C-4C83-AC20-635927FF6877}"/>
              </a:ext>
            </a:extLst>
          </p:cNvPr>
          <p:cNvPicPr>
            <a:picLocks noChangeAspect="1"/>
          </p:cNvPicPr>
          <p:nvPr/>
        </p:nvPicPr>
        <p:blipFill>
          <a:blip r:embed="rId2"/>
          <a:stretch>
            <a:fillRect/>
          </a:stretch>
        </p:blipFill>
        <p:spPr>
          <a:xfrm>
            <a:off x="0" y="0"/>
            <a:ext cx="12192000" cy="6858000"/>
          </a:xfrm>
          <a:prstGeom prst="rect">
            <a:avLst/>
          </a:prstGeom>
        </p:spPr>
      </p:pic>
      <p:sp>
        <p:nvSpPr>
          <p:cNvPr id="6" name="CuadroTexto 5">
            <a:extLst>
              <a:ext uri="{FF2B5EF4-FFF2-40B4-BE49-F238E27FC236}">
                <a16:creationId xmlns:a16="http://schemas.microsoft.com/office/drawing/2014/main" id="{AEFAD52C-05CA-469C-9EE0-E03AB581E885}"/>
              </a:ext>
            </a:extLst>
          </p:cNvPr>
          <p:cNvSpPr txBox="1"/>
          <p:nvPr/>
        </p:nvSpPr>
        <p:spPr>
          <a:xfrm>
            <a:off x="547197" y="2459504"/>
            <a:ext cx="4611757" cy="2246769"/>
          </a:xfrm>
          <a:prstGeom prst="rect">
            <a:avLst/>
          </a:prstGeom>
          <a:noFill/>
        </p:spPr>
        <p:txBody>
          <a:bodyPr wrap="square" rtlCol="0">
            <a:spAutoFit/>
          </a:bodyPr>
          <a:lstStyle/>
          <a:p>
            <a:r>
              <a:rPr lang="es-ES" sz="2000" b="1" dirty="0">
                <a:latin typeface="Humanst521 BT" panose="020B0602020204020204" pitchFamily="34" charset="0"/>
              </a:rPr>
              <a:t>Actualización y Transición para el Reconocimiento y Medición de Grupos de Investigación, Desarrollo Tecnológico o de Innovación y para el Reconocimiento de Investigadores del Sistema Nacional De Ciencia, Tecnología e Innovación</a:t>
            </a:r>
            <a:endParaRPr lang="es-CO" sz="2000" b="1" dirty="0">
              <a:latin typeface="Humanst521 BT" panose="020B0602020204020204" pitchFamily="34" charset="0"/>
            </a:endParaRPr>
          </a:p>
        </p:txBody>
      </p:sp>
      <p:sp>
        <p:nvSpPr>
          <p:cNvPr id="8" name="Rectángulo: esquinas redondeadas 7">
            <a:extLst>
              <a:ext uri="{FF2B5EF4-FFF2-40B4-BE49-F238E27FC236}">
                <a16:creationId xmlns:a16="http://schemas.microsoft.com/office/drawing/2014/main" id="{02F7E848-3688-4FD3-BE0E-990177EB60DB}"/>
              </a:ext>
            </a:extLst>
          </p:cNvPr>
          <p:cNvSpPr/>
          <p:nvPr/>
        </p:nvSpPr>
        <p:spPr>
          <a:xfrm>
            <a:off x="-145774" y="1948070"/>
            <a:ext cx="4460448" cy="511434"/>
          </a:xfrm>
          <a:prstGeom prst="roundRect">
            <a:avLst/>
          </a:prstGeom>
          <a:solidFill>
            <a:srgbClr val="8CB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CuadroTexto 6">
            <a:extLst>
              <a:ext uri="{FF2B5EF4-FFF2-40B4-BE49-F238E27FC236}">
                <a16:creationId xmlns:a16="http://schemas.microsoft.com/office/drawing/2014/main" id="{45B33BCA-AC1E-4A39-ADA5-C69D04F66C20}"/>
              </a:ext>
            </a:extLst>
          </p:cNvPr>
          <p:cNvSpPr txBox="1"/>
          <p:nvPr/>
        </p:nvSpPr>
        <p:spPr>
          <a:xfrm>
            <a:off x="401423" y="1967624"/>
            <a:ext cx="3913251" cy="461665"/>
          </a:xfrm>
          <a:prstGeom prst="rect">
            <a:avLst/>
          </a:prstGeom>
          <a:noFill/>
        </p:spPr>
        <p:txBody>
          <a:bodyPr wrap="none" rtlCol="0">
            <a:spAutoFit/>
          </a:bodyPr>
          <a:lstStyle/>
          <a:p>
            <a:r>
              <a:rPr lang="es-ES" sz="2400" b="1" dirty="0">
                <a:latin typeface="Humanst521 BT" panose="020B0602020204020204" pitchFamily="34" charset="0"/>
              </a:rPr>
              <a:t>Convocatoria Nacional 957</a:t>
            </a:r>
            <a:endParaRPr lang="es-CO" sz="2400" b="1" dirty="0">
              <a:latin typeface="Humanst521 BT" panose="020B0602020204020204" pitchFamily="34" charset="0"/>
            </a:endParaRPr>
          </a:p>
        </p:txBody>
      </p:sp>
    </p:spTree>
    <p:extLst>
      <p:ext uri="{BB962C8B-B14F-4D97-AF65-F5344CB8AC3E}">
        <p14:creationId xmlns:p14="http://schemas.microsoft.com/office/powerpoint/2010/main" val="21672784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FE61F60-2EA7-49BD-BBBA-F3B343111B5C}"/>
              </a:ext>
            </a:extLst>
          </p:cNvPr>
          <p:cNvPicPr>
            <a:picLocks noChangeAspect="1"/>
          </p:cNvPicPr>
          <p:nvPr/>
        </p:nvPicPr>
        <p:blipFill>
          <a:blip r:embed="rId2"/>
          <a:stretch>
            <a:fillRect/>
          </a:stretch>
        </p:blipFill>
        <p:spPr>
          <a:xfrm>
            <a:off x="0" y="0"/>
            <a:ext cx="12192000" cy="6858000"/>
          </a:xfrm>
          <a:prstGeom prst="rect">
            <a:avLst/>
          </a:prstGeom>
        </p:spPr>
      </p:pic>
      <p:grpSp>
        <p:nvGrpSpPr>
          <p:cNvPr id="6" name="Grupo 5">
            <a:extLst>
              <a:ext uri="{FF2B5EF4-FFF2-40B4-BE49-F238E27FC236}">
                <a16:creationId xmlns:a16="http://schemas.microsoft.com/office/drawing/2014/main" id="{6AE7DC49-8F1B-4F52-8826-40241AC38518}"/>
              </a:ext>
            </a:extLst>
          </p:cNvPr>
          <p:cNvGrpSpPr/>
          <p:nvPr/>
        </p:nvGrpSpPr>
        <p:grpSpPr>
          <a:xfrm>
            <a:off x="7660106" y="4577791"/>
            <a:ext cx="3424989" cy="1219800"/>
            <a:chOff x="7387390" y="4071448"/>
            <a:chExt cx="3424989" cy="1219800"/>
          </a:xfrm>
        </p:grpSpPr>
        <p:sp>
          <p:nvSpPr>
            <p:cNvPr id="4" name="TextBox 1">
              <a:extLst>
                <a:ext uri="{FF2B5EF4-FFF2-40B4-BE49-F238E27FC236}">
                  <a16:creationId xmlns:a16="http://schemas.microsoft.com/office/drawing/2014/main" id="{78CDCCAA-11CD-4D5B-AB21-1FDB253CBC36}"/>
                </a:ext>
              </a:extLst>
            </p:cNvPr>
            <p:cNvSpPr txBox="1"/>
            <p:nvPr/>
          </p:nvSpPr>
          <p:spPr>
            <a:xfrm>
              <a:off x="7460025" y="4071448"/>
              <a:ext cx="2967789" cy="707886"/>
            </a:xfrm>
            <a:prstGeom prst="rect">
              <a:avLst/>
            </a:prstGeom>
            <a:noFill/>
          </p:spPr>
          <p:txBody>
            <a:bodyPr wrap="square" rtlCol="0">
              <a:spAutoFit/>
            </a:bodyPr>
            <a:lstStyle/>
            <a:p>
              <a:pPr algn="ctr"/>
              <a:r>
                <a:rPr lang="es-ES" sz="4000" b="1" dirty="0">
                  <a:solidFill>
                    <a:schemeClr val="bg1"/>
                  </a:solidFill>
                  <a:effectLst>
                    <a:outerShdw blurRad="38100" dist="38100" dir="2700000" algn="tl">
                      <a:srgbClr val="000000">
                        <a:alpha val="43137"/>
                      </a:srgbClr>
                    </a:outerShdw>
                  </a:effectLst>
                  <a:latin typeface="Century Gothic" panose="020B0502020202020204" pitchFamily="34" charset="0"/>
                </a:rPr>
                <a:t>Aspectos</a:t>
              </a:r>
            </a:p>
          </p:txBody>
        </p:sp>
        <p:sp>
          <p:nvSpPr>
            <p:cNvPr id="5" name="TextBox 1">
              <a:extLst>
                <a:ext uri="{FF2B5EF4-FFF2-40B4-BE49-F238E27FC236}">
                  <a16:creationId xmlns:a16="http://schemas.microsoft.com/office/drawing/2014/main" id="{3A1A487E-5675-4BF4-BF05-C2C20639E33D}"/>
                </a:ext>
              </a:extLst>
            </p:cNvPr>
            <p:cNvSpPr txBox="1"/>
            <p:nvPr/>
          </p:nvSpPr>
          <p:spPr>
            <a:xfrm>
              <a:off x="7387390" y="4583362"/>
              <a:ext cx="3424989" cy="707886"/>
            </a:xfrm>
            <a:prstGeom prst="rect">
              <a:avLst/>
            </a:prstGeom>
            <a:noFill/>
          </p:spPr>
          <p:txBody>
            <a:bodyPr wrap="square" rtlCol="0">
              <a:spAutoFit/>
            </a:bodyPr>
            <a:lstStyle/>
            <a:p>
              <a:pPr algn="ctr"/>
              <a:r>
                <a:rPr lang="es-ES" sz="4000" b="1" dirty="0">
                  <a:solidFill>
                    <a:schemeClr val="bg1"/>
                  </a:solidFill>
                  <a:effectLst>
                    <a:outerShdw blurRad="38100" dist="38100" dir="2700000" algn="tl">
                      <a:srgbClr val="000000">
                        <a:alpha val="43137"/>
                      </a:srgbClr>
                    </a:outerShdw>
                  </a:effectLst>
                  <a:latin typeface="Century Gothic" panose="020B0502020202020204" pitchFamily="34" charset="0"/>
                </a:rPr>
                <a:t>importantes</a:t>
              </a:r>
            </a:p>
          </p:txBody>
        </p:sp>
      </p:grpSp>
      <p:sp>
        <p:nvSpPr>
          <p:cNvPr id="7" name="CuadroTexto 6">
            <a:extLst>
              <a:ext uri="{FF2B5EF4-FFF2-40B4-BE49-F238E27FC236}">
                <a16:creationId xmlns:a16="http://schemas.microsoft.com/office/drawing/2014/main" id="{AD0D5E4A-2D18-446F-B5CC-8122294A86A5}"/>
              </a:ext>
            </a:extLst>
          </p:cNvPr>
          <p:cNvSpPr txBox="1"/>
          <p:nvPr/>
        </p:nvSpPr>
        <p:spPr>
          <a:xfrm>
            <a:off x="320842" y="889843"/>
            <a:ext cx="5775158" cy="5078313"/>
          </a:xfrm>
          <a:prstGeom prst="rect">
            <a:avLst/>
          </a:prstGeom>
          <a:noFill/>
        </p:spPr>
        <p:txBody>
          <a:bodyPr wrap="square" rtlCol="0">
            <a:spAutoFit/>
          </a:bodyPr>
          <a:lstStyle/>
          <a:p>
            <a:pPr marL="285750" indent="-285750" algn="just">
              <a:buClr>
                <a:srgbClr val="106660"/>
              </a:buClr>
              <a:buFont typeface="Arial" panose="020B0604020202020204" pitchFamily="34" charset="0"/>
              <a:buChar char="•"/>
            </a:pPr>
            <a:r>
              <a:rPr lang="es-ES" sz="1800" spc="-5" dirty="0">
                <a:latin typeface="Century Gothic" panose="020B0502020202020204" pitchFamily="34" charset="0"/>
                <a:ea typeface="Cambria" panose="02040503050406030204" pitchFamily="18" charset="0"/>
                <a:cs typeface="Arial MT"/>
              </a:rPr>
              <a:t>La ventana de observación para la Convocatoria de </a:t>
            </a:r>
            <a:r>
              <a:rPr lang="es-ES" sz="1800" dirty="0">
                <a:latin typeface="Century Gothic" panose="020B0502020202020204" pitchFamily="34" charset="0"/>
                <a:ea typeface="Cambria" panose="02040503050406030204" pitchFamily="18" charset="0"/>
                <a:cs typeface="Arial MT"/>
              </a:rPr>
              <a:t> </a:t>
            </a:r>
            <a:r>
              <a:rPr lang="es-ES" sz="1800" spc="-10" dirty="0">
                <a:latin typeface="Century Gothic" panose="020B0502020202020204" pitchFamily="34" charset="0"/>
                <a:ea typeface="Cambria" panose="02040503050406030204" pitchFamily="18" charset="0"/>
                <a:cs typeface="Arial MT"/>
              </a:rPr>
              <a:t>reconocimiento</a:t>
            </a:r>
            <a:r>
              <a:rPr lang="es-ES" sz="1800" spc="5" dirty="0">
                <a:latin typeface="Century Gothic" panose="020B0502020202020204" pitchFamily="34" charset="0"/>
                <a:ea typeface="Cambria" panose="02040503050406030204" pitchFamily="18" charset="0"/>
                <a:cs typeface="Arial MT"/>
              </a:rPr>
              <a:t> </a:t>
            </a:r>
            <a:r>
              <a:rPr lang="es-ES" sz="1800" dirty="0">
                <a:latin typeface="Century Gothic" panose="020B0502020202020204" pitchFamily="34" charset="0"/>
                <a:ea typeface="Cambria" panose="02040503050406030204" pitchFamily="18" charset="0"/>
                <a:cs typeface="Arial MT"/>
              </a:rPr>
              <a:t>y</a:t>
            </a:r>
            <a:r>
              <a:rPr lang="es-ES" sz="1800" spc="5" dirty="0">
                <a:latin typeface="Century Gothic" panose="020B0502020202020204" pitchFamily="34" charset="0"/>
                <a:ea typeface="Cambria" panose="02040503050406030204" pitchFamily="18" charset="0"/>
                <a:cs typeface="Arial MT"/>
              </a:rPr>
              <a:t> </a:t>
            </a:r>
            <a:r>
              <a:rPr lang="es-ES" sz="1800" spc="-5" dirty="0">
                <a:latin typeface="Century Gothic" panose="020B0502020202020204" pitchFamily="34" charset="0"/>
                <a:ea typeface="Cambria" panose="02040503050406030204" pitchFamily="18" charset="0"/>
                <a:cs typeface="Arial MT"/>
              </a:rPr>
              <a:t>medición</a:t>
            </a:r>
            <a:r>
              <a:rPr lang="es-ES" sz="1800" spc="5" dirty="0">
                <a:latin typeface="Century Gothic" panose="020B0502020202020204" pitchFamily="34" charset="0"/>
                <a:ea typeface="Cambria" panose="02040503050406030204" pitchFamily="18" charset="0"/>
                <a:cs typeface="Arial MT"/>
              </a:rPr>
              <a:t> </a:t>
            </a:r>
            <a:r>
              <a:rPr lang="es-ES" sz="1800" spc="-5" dirty="0">
                <a:latin typeface="Century Gothic" panose="020B0502020202020204" pitchFamily="34" charset="0"/>
                <a:ea typeface="Cambria" panose="02040503050406030204" pitchFamily="18" charset="0"/>
                <a:cs typeface="Arial MT"/>
              </a:rPr>
              <a:t>de</a:t>
            </a:r>
            <a:r>
              <a:rPr lang="es-ES" sz="1800" spc="5" dirty="0">
                <a:latin typeface="Century Gothic" panose="020B0502020202020204" pitchFamily="34" charset="0"/>
                <a:ea typeface="Cambria" panose="02040503050406030204" pitchFamily="18" charset="0"/>
                <a:cs typeface="Arial MT"/>
              </a:rPr>
              <a:t> </a:t>
            </a:r>
            <a:r>
              <a:rPr lang="es-ES" sz="1800" spc="-5" dirty="0">
                <a:latin typeface="Century Gothic" panose="020B0502020202020204" pitchFamily="34" charset="0"/>
                <a:ea typeface="Cambria" panose="02040503050406030204" pitchFamily="18" charset="0"/>
                <a:cs typeface="Arial MT"/>
              </a:rPr>
              <a:t>grupos</a:t>
            </a:r>
            <a:r>
              <a:rPr lang="es-ES" sz="1800" spc="5" dirty="0">
                <a:latin typeface="Century Gothic" panose="020B0502020202020204" pitchFamily="34" charset="0"/>
                <a:ea typeface="Cambria" panose="02040503050406030204" pitchFamily="18" charset="0"/>
                <a:cs typeface="Arial MT"/>
              </a:rPr>
              <a:t> </a:t>
            </a:r>
            <a:r>
              <a:rPr lang="es-ES" sz="1800" spc="-5" dirty="0">
                <a:latin typeface="Century Gothic" panose="020B0502020202020204" pitchFamily="34" charset="0"/>
                <a:ea typeface="Cambria" panose="02040503050406030204" pitchFamily="18" charset="0"/>
                <a:cs typeface="Arial MT"/>
              </a:rPr>
              <a:t>de</a:t>
            </a:r>
            <a:r>
              <a:rPr lang="es-ES" sz="1800" spc="5" dirty="0">
                <a:latin typeface="Century Gothic" panose="020B0502020202020204" pitchFamily="34" charset="0"/>
                <a:ea typeface="Cambria" panose="02040503050406030204" pitchFamily="18" charset="0"/>
                <a:cs typeface="Arial MT"/>
              </a:rPr>
              <a:t> </a:t>
            </a:r>
            <a:r>
              <a:rPr lang="es-ES" sz="1800" spc="-10" dirty="0">
                <a:latin typeface="Century Gothic" panose="020B0502020202020204" pitchFamily="34" charset="0"/>
                <a:ea typeface="Cambria" panose="02040503050406030204" pitchFamily="18" charset="0"/>
                <a:cs typeface="Arial MT"/>
              </a:rPr>
              <a:t>investigación</a:t>
            </a:r>
            <a:r>
              <a:rPr lang="es-ES" sz="1800" spc="5" dirty="0">
                <a:latin typeface="Century Gothic" panose="020B0502020202020204" pitchFamily="34" charset="0"/>
                <a:ea typeface="Cambria" panose="02040503050406030204" pitchFamily="18" charset="0"/>
                <a:cs typeface="Arial MT"/>
              </a:rPr>
              <a:t> </a:t>
            </a:r>
            <a:r>
              <a:rPr lang="es-ES" sz="1800" dirty="0">
                <a:latin typeface="Century Gothic" panose="020B0502020202020204" pitchFamily="34" charset="0"/>
                <a:ea typeface="Cambria" panose="02040503050406030204" pitchFamily="18" charset="0"/>
                <a:cs typeface="Arial MT"/>
              </a:rPr>
              <a:t>y </a:t>
            </a:r>
            <a:r>
              <a:rPr lang="es-ES" sz="1800" spc="-1375" dirty="0">
                <a:latin typeface="Century Gothic" panose="020B0502020202020204" pitchFamily="34" charset="0"/>
                <a:ea typeface="Cambria" panose="02040503050406030204" pitchFamily="18" charset="0"/>
                <a:cs typeface="Arial MT"/>
              </a:rPr>
              <a:t> </a:t>
            </a:r>
            <a:r>
              <a:rPr lang="es-ES" sz="1800" spc="-10" dirty="0">
                <a:latin typeface="Century Gothic" panose="020B0502020202020204" pitchFamily="34" charset="0"/>
                <a:ea typeface="Cambria" panose="02040503050406030204" pitchFamily="18" charset="0"/>
                <a:cs typeface="Arial MT"/>
              </a:rPr>
              <a:t>reconocimiento</a:t>
            </a:r>
            <a:r>
              <a:rPr lang="es-ES" sz="1800" spc="5" dirty="0">
                <a:latin typeface="Century Gothic" panose="020B0502020202020204" pitchFamily="34" charset="0"/>
                <a:ea typeface="Cambria" panose="02040503050406030204" pitchFamily="18" charset="0"/>
                <a:cs typeface="Arial MT"/>
              </a:rPr>
              <a:t> </a:t>
            </a:r>
            <a:r>
              <a:rPr lang="es-ES" sz="1800" spc="-5" dirty="0">
                <a:latin typeface="Century Gothic" panose="020B0502020202020204" pitchFamily="34" charset="0"/>
                <a:ea typeface="Cambria" panose="02040503050406030204" pitchFamily="18" charset="0"/>
                <a:cs typeface="Arial MT"/>
              </a:rPr>
              <a:t>de</a:t>
            </a:r>
            <a:r>
              <a:rPr lang="es-ES" sz="1800" spc="5" dirty="0">
                <a:latin typeface="Century Gothic" panose="020B0502020202020204" pitchFamily="34" charset="0"/>
                <a:ea typeface="Cambria" panose="02040503050406030204" pitchFamily="18" charset="0"/>
                <a:cs typeface="Arial MT"/>
              </a:rPr>
              <a:t> </a:t>
            </a:r>
            <a:r>
              <a:rPr lang="es-ES" sz="1800" spc="-10" dirty="0">
                <a:latin typeface="Century Gothic" panose="020B0502020202020204" pitchFamily="34" charset="0"/>
                <a:ea typeface="Cambria" panose="02040503050406030204" pitchFamily="18" charset="0"/>
                <a:cs typeface="Arial MT"/>
              </a:rPr>
              <a:t>investigadores</a:t>
            </a:r>
            <a:r>
              <a:rPr lang="es-ES" sz="1800" spc="10" dirty="0">
                <a:latin typeface="Century Gothic" panose="020B0502020202020204" pitchFamily="34" charset="0"/>
                <a:ea typeface="Cambria" panose="02040503050406030204" pitchFamily="18" charset="0"/>
                <a:cs typeface="Arial MT"/>
              </a:rPr>
              <a:t> </a:t>
            </a:r>
            <a:r>
              <a:rPr lang="es-ES" sz="1800" dirty="0">
                <a:latin typeface="Century Gothic" panose="020B0502020202020204" pitchFamily="34" charset="0"/>
                <a:ea typeface="Cambria" panose="02040503050406030204" pitchFamily="18" charset="0"/>
                <a:cs typeface="Arial MT"/>
              </a:rPr>
              <a:t>-</a:t>
            </a:r>
            <a:r>
              <a:rPr lang="es-ES" sz="1800" spc="5" dirty="0">
                <a:latin typeface="Century Gothic" panose="020B0502020202020204" pitchFamily="34" charset="0"/>
                <a:ea typeface="Cambria" panose="02040503050406030204" pitchFamily="18" charset="0"/>
                <a:cs typeface="Arial MT"/>
              </a:rPr>
              <a:t> </a:t>
            </a:r>
            <a:r>
              <a:rPr lang="es-ES" sz="1800" spc="-5" dirty="0">
                <a:latin typeface="Century Gothic" panose="020B0502020202020204" pitchFamily="34" charset="0"/>
                <a:ea typeface="Cambria" panose="02040503050406030204" pitchFamily="18" charset="0"/>
                <a:cs typeface="Arial MT"/>
              </a:rPr>
              <a:t>2024,</a:t>
            </a:r>
            <a:r>
              <a:rPr lang="es-ES" sz="1800" spc="10" dirty="0">
                <a:latin typeface="Century Gothic" panose="020B0502020202020204" pitchFamily="34" charset="0"/>
                <a:ea typeface="Cambria" panose="02040503050406030204" pitchFamily="18" charset="0"/>
                <a:cs typeface="Arial MT"/>
              </a:rPr>
              <a:t> </a:t>
            </a:r>
            <a:r>
              <a:rPr lang="es-ES" sz="1800" spc="-5" dirty="0">
                <a:latin typeface="Century Gothic" panose="020B0502020202020204" pitchFamily="34" charset="0"/>
                <a:ea typeface="Cambria" panose="02040503050406030204" pitchFamily="18" charset="0"/>
                <a:cs typeface="Arial MT"/>
              </a:rPr>
              <a:t>será</a:t>
            </a:r>
            <a:r>
              <a:rPr lang="es-ES" sz="1800" spc="5" dirty="0">
                <a:latin typeface="Century Gothic" panose="020B0502020202020204" pitchFamily="34" charset="0"/>
                <a:ea typeface="Cambria" panose="02040503050406030204" pitchFamily="18" charset="0"/>
                <a:cs typeface="Arial MT"/>
              </a:rPr>
              <a:t> </a:t>
            </a:r>
            <a:r>
              <a:rPr lang="es-ES" sz="1800" spc="-5" dirty="0">
                <a:latin typeface="Century Gothic" panose="020B0502020202020204" pitchFamily="34" charset="0"/>
                <a:ea typeface="Cambria" panose="02040503050406030204" pitchFamily="18" charset="0"/>
                <a:cs typeface="Arial MT"/>
              </a:rPr>
              <a:t>entre</a:t>
            </a:r>
            <a:r>
              <a:rPr lang="es-ES" sz="1800" spc="10" dirty="0">
                <a:latin typeface="Century Gothic" panose="020B0502020202020204" pitchFamily="34" charset="0"/>
                <a:ea typeface="Cambria" panose="02040503050406030204" pitchFamily="18" charset="0"/>
                <a:cs typeface="Arial MT"/>
              </a:rPr>
              <a:t> </a:t>
            </a:r>
            <a:r>
              <a:rPr lang="es-ES" sz="1800" spc="-5" dirty="0">
                <a:latin typeface="Century Gothic" panose="020B0502020202020204" pitchFamily="34" charset="0"/>
                <a:ea typeface="Cambria" panose="02040503050406030204" pitchFamily="18" charset="0"/>
                <a:cs typeface="Arial MT"/>
              </a:rPr>
              <a:t>el</a:t>
            </a:r>
            <a:r>
              <a:rPr lang="es-ES" sz="1800" spc="5" dirty="0">
                <a:latin typeface="Century Gothic" panose="020B0502020202020204" pitchFamily="34" charset="0"/>
                <a:ea typeface="Cambria" panose="02040503050406030204" pitchFamily="18" charset="0"/>
                <a:cs typeface="Arial MT"/>
              </a:rPr>
              <a:t> </a:t>
            </a:r>
            <a:r>
              <a:rPr lang="es-ES" sz="1800" b="1" spc="-5" dirty="0">
                <a:latin typeface="Century Gothic" panose="020B0502020202020204" pitchFamily="34" charset="0"/>
                <a:ea typeface="Cambria" panose="02040503050406030204" pitchFamily="18" charset="0"/>
                <a:cs typeface="Arial"/>
              </a:rPr>
              <a:t>1 </a:t>
            </a:r>
            <a:r>
              <a:rPr lang="es-ES" sz="1800" b="1" spc="-1375" dirty="0">
                <a:latin typeface="Century Gothic" panose="020B0502020202020204" pitchFamily="34" charset="0"/>
                <a:ea typeface="Cambria" panose="02040503050406030204" pitchFamily="18" charset="0"/>
                <a:cs typeface="Arial"/>
              </a:rPr>
              <a:t> </a:t>
            </a:r>
            <a:r>
              <a:rPr lang="es-ES" sz="1800" b="1" spc="-5" dirty="0">
                <a:latin typeface="Century Gothic" panose="020B0502020202020204" pitchFamily="34" charset="0"/>
                <a:ea typeface="Cambria" panose="02040503050406030204" pitchFamily="18" charset="0"/>
                <a:cs typeface="Arial"/>
              </a:rPr>
              <a:t>de enero</a:t>
            </a:r>
            <a:r>
              <a:rPr lang="es-ES" sz="1800" b="1" dirty="0">
                <a:latin typeface="Century Gothic" panose="020B0502020202020204" pitchFamily="34" charset="0"/>
                <a:ea typeface="Cambria" panose="02040503050406030204" pitchFamily="18" charset="0"/>
                <a:cs typeface="Arial"/>
              </a:rPr>
              <a:t> </a:t>
            </a:r>
            <a:r>
              <a:rPr lang="es-ES" sz="1800" b="1" spc="-5" dirty="0">
                <a:latin typeface="Century Gothic" panose="020B0502020202020204" pitchFamily="34" charset="0"/>
                <a:ea typeface="Cambria" panose="02040503050406030204" pitchFamily="18" charset="0"/>
                <a:cs typeface="Arial"/>
              </a:rPr>
              <a:t>de 2019</a:t>
            </a:r>
            <a:r>
              <a:rPr lang="es-ES" sz="1800" b="1" dirty="0">
                <a:latin typeface="Century Gothic" panose="020B0502020202020204" pitchFamily="34" charset="0"/>
                <a:ea typeface="Cambria" panose="02040503050406030204" pitchFamily="18" charset="0"/>
                <a:cs typeface="Arial"/>
              </a:rPr>
              <a:t> </a:t>
            </a:r>
            <a:r>
              <a:rPr lang="es-ES" sz="1800" b="1" spc="-5" dirty="0">
                <a:latin typeface="Century Gothic" panose="020B0502020202020204" pitchFamily="34" charset="0"/>
                <a:ea typeface="Cambria" panose="02040503050406030204" pitchFamily="18" charset="0"/>
                <a:cs typeface="Arial"/>
              </a:rPr>
              <a:t>y el</a:t>
            </a:r>
            <a:r>
              <a:rPr lang="es-ES" sz="1800" b="1" dirty="0">
                <a:latin typeface="Century Gothic" panose="020B0502020202020204" pitchFamily="34" charset="0"/>
                <a:ea typeface="Cambria" panose="02040503050406030204" pitchFamily="18" charset="0"/>
                <a:cs typeface="Arial"/>
              </a:rPr>
              <a:t> </a:t>
            </a:r>
            <a:r>
              <a:rPr lang="es-ES" sz="1800" b="1" spc="-5" dirty="0">
                <a:latin typeface="Century Gothic" panose="020B0502020202020204" pitchFamily="34" charset="0"/>
                <a:ea typeface="Cambria" panose="02040503050406030204" pitchFamily="18" charset="0"/>
                <a:cs typeface="Arial"/>
              </a:rPr>
              <a:t>31 de</a:t>
            </a:r>
            <a:r>
              <a:rPr lang="es-ES" sz="1800" b="1" dirty="0">
                <a:latin typeface="Century Gothic" panose="020B0502020202020204" pitchFamily="34" charset="0"/>
                <a:ea typeface="Cambria" panose="02040503050406030204" pitchFamily="18" charset="0"/>
                <a:cs typeface="Arial"/>
              </a:rPr>
              <a:t> </a:t>
            </a:r>
            <a:r>
              <a:rPr lang="es-ES" sz="1800" b="1" spc="-5" dirty="0">
                <a:latin typeface="Century Gothic" panose="020B0502020202020204" pitchFamily="34" charset="0"/>
                <a:ea typeface="Cambria" panose="02040503050406030204" pitchFamily="18" charset="0"/>
                <a:cs typeface="Arial"/>
              </a:rPr>
              <a:t>diciembre de</a:t>
            </a:r>
            <a:r>
              <a:rPr lang="es-ES" sz="1800" b="1" dirty="0">
                <a:latin typeface="Century Gothic" panose="020B0502020202020204" pitchFamily="34" charset="0"/>
                <a:ea typeface="Cambria" panose="02040503050406030204" pitchFamily="18" charset="0"/>
                <a:cs typeface="Arial"/>
              </a:rPr>
              <a:t> </a:t>
            </a:r>
            <a:r>
              <a:rPr lang="es-ES" sz="1800" b="1" spc="-5" dirty="0">
                <a:latin typeface="Century Gothic" panose="020B0502020202020204" pitchFamily="34" charset="0"/>
                <a:ea typeface="Cambria" panose="02040503050406030204" pitchFamily="18" charset="0"/>
                <a:cs typeface="Arial"/>
              </a:rPr>
              <a:t>2023</a:t>
            </a:r>
            <a:r>
              <a:rPr lang="es-ES" sz="1800" spc="-5" dirty="0">
                <a:latin typeface="Century Gothic" panose="020B0502020202020204" pitchFamily="34" charset="0"/>
                <a:ea typeface="Cambria" panose="02040503050406030204" pitchFamily="18" charset="0"/>
                <a:cs typeface="Arial MT"/>
              </a:rPr>
              <a:t>.</a:t>
            </a:r>
          </a:p>
          <a:p>
            <a:pPr marL="285750" indent="-285750" algn="just">
              <a:buClr>
                <a:srgbClr val="106660"/>
              </a:buClr>
              <a:buFont typeface="Arial" panose="020B0604020202020204" pitchFamily="34" charset="0"/>
              <a:buChar char="•"/>
            </a:pPr>
            <a:endParaRPr lang="es-ES" sz="1800" spc="-5" dirty="0">
              <a:latin typeface="Century Gothic" panose="020B0502020202020204" pitchFamily="34" charset="0"/>
              <a:ea typeface="Cambria" panose="02040503050406030204" pitchFamily="18" charset="0"/>
              <a:cs typeface="Arial MT"/>
            </a:endParaRPr>
          </a:p>
          <a:p>
            <a:pPr marL="285750" indent="-285750" algn="just">
              <a:buClr>
                <a:srgbClr val="106660"/>
              </a:buClr>
              <a:buFont typeface="Arial" panose="020B0604020202020204" pitchFamily="34" charset="0"/>
              <a:buChar char="•"/>
            </a:pPr>
            <a:r>
              <a:rPr lang="es-ES" sz="1800" spc="-5" dirty="0">
                <a:latin typeface="Century Gothic" panose="020B0502020202020204" pitchFamily="34" charset="0"/>
                <a:ea typeface="Cambria" panose="02040503050406030204" pitchFamily="18" charset="0"/>
                <a:cs typeface="Arial MT"/>
              </a:rPr>
              <a:t>Los Investigadores que pertenecen a los grupos de investigación deben aceptar en su </a:t>
            </a:r>
            <a:r>
              <a:rPr lang="es-ES" sz="1800" spc="-5" dirty="0" err="1">
                <a:latin typeface="Century Gothic" panose="020B0502020202020204" pitchFamily="34" charset="0"/>
                <a:ea typeface="Cambria" panose="02040503050406030204" pitchFamily="18" charset="0"/>
                <a:cs typeface="Arial MT"/>
              </a:rPr>
              <a:t>CvLAC</a:t>
            </a:r>
            <a:r>
              <a:rPr lang="es-ES" sz="1800" spc="-5" dirty="0">
                <a:latin typeface="Century Gothic" panose="020B0502020202020204" pitchFamily="34" charset="0"/>
                <a:ea typeface="Cambria" panose="02040503050406030204" pitchFamily="18" charset="0"/>
                <a:cs typeface="Arial MT"/>
              </a:rPr>
              <a:t> participar en la convocatoria y verificar que cuenten con el aval institucional.</a:t>
            </a:r>
          </a:p>
          <a:p>
            <a:pPr marL="285750" indent="-285750" algn="just">
              <a:buClr>
                <a:srgbClr val="106660"/>
              </a:buClr>
              <a:buFont typeface="Arial" panose="020B0604020202020204" pitchFamily="34" charset="0"/>
              <a:buChar char="•"/>
            </a:pPr>
            <a:endParaRPr lang="es-ES" sz="1800" spc="-5" dirty="0">
              <a:latin typeface="Century Gothic" panose="020B0502020202020204" pitchFamily="34" charset="0"/>
              <a:ea typeface="Cambria" panose="02040503050406030204" pitchFamily="18" charset="0"/>
              <a:cs typeface="Arial MT"/>
            </a:endParaRPr>
          </a:p>
          <a:p>
            <a:pPr marL="285750" indent="-285750" algn="just">
              <a:buClr>
                <a:srgbClr val="106660"/>
              </a:buClr>
              <a:buFont typeface="Arial" panose="020B0604020202020204" pitchFamily="34" charset="0"/>
              <a:buChar char="•"/>
            </a:pPr>
            <a:r>
              <a:rPr lang="es-ES" sz="1800" spc="-5" dirty="0">
                <a:latin typeface="Century Gothic" panose="020B0502020202020204" pitchFamily="34" charset="0"/>
                <a:ea typeface="Cambria" panose="02040503050406030204" pitchFamily="18" charset="0"/>
                <a:cs typeface="Arial MT"/>
              </a:rPr>
              <a:t>El </a:t>
            </a:r>
            <a:r>
              <a:rPr lang="es-ES" sz="1800" b="1" spc="-5" dirty="0">
                <a:latin typeface="Century Gothic" panose="020B0502020202020204" pitchFamily="34" charset="0"/>
                <a:ea typeface="Cambria" panose="02040503050406030204" pitchFamily="18" charset="0"/>
                <a:cs typeface="Arial"/>
              </a:rPr>
              <a:t>líder del grupo de investigación </a:t>
            </a:r>
            <a:r>
              <a:rPr lang="es-ES" sz="1800" dirty="0">
                <a:latin typeface="Century Gothic" panose="020B0502020202020204" pitchFamily="34" charset="0"/>
                <a:ea typeface="Cambria" panose="02040503050406030204" pitchFamily="18" charset="0"/>
                <a:cs typeface="Arial MT"/>
              </a:rPr>
              <a:t>y </a:t>
            </a:r>
            <a:r>
              <a:rPr lang="es-ES" sz="1800" spc="-5" dirty="0">
                <a:latin typeface="Century Gothic" panose="020B0502020202020204" pitchFamily="34" charset="0"/>
                <a:ea typeface="Cambria" panose="02040503050406030204" pitchFamily="18" charset="0"/>
                <a:cs typeface="Arial MT"/>
              </a:rPr>
              <a:t>el </a:t>
            </a:r>
            <a:r>
              <a:rPr lang="es-ES" sz="1800" b="1" spc="-5" dirty="0">
                <a:latin typeface="Century Gothic" panose="020B0502020202020204" pitchFamily="34" charset="0"/>
                <a:ea typeface="Cambria" panose="02040503050406030204" pitchFamily="18" charset="0"/>
                <a:cs typeface="Arial"/>
              </a:rPr>
              <a:t>representante </a:t>
            </a:r>
            <a:r>
              <a:rPr lang="es-ES" sz="1800" b="1" spc="-1375" dirty="0">
                <a:latin typeface="Century Gothic" panose="020B0502020202020204" pitchFamily="34" charset="0"/>
                <a:ea typeface="Cambria" panose="02040503050406030204" pitchFamily="18" charset="0"/>
                <a:cs typeface="Arial"/>
              </a:rPr>
              <a:t> </a:t>
            </a:r>
            <a:r>
              <a:rPr lang="es-ES" sz="1800" b="1" spc="-5" dirty="0">
                <a:latin typeface="Century Gothic" panose="020B0502020202020204" pitchFamily="34" charset="0"/>
                <a:ea typeface="Cambria" panose="02040503050406030204" pitchFamily="18" charset="0"/>
                <a:cs typeface="Arial"/>
              </a:rPr>
              <a:t>legal</a:t>
            </a:r>
            <a:r>
              <a:rPr lang="es-ES" sz="1800" b="1" spc="25" dirty="0">
                <a:latin typeface="Century Gothic" panose="020B0502020202020204" pitchFamily="34" charset="0"/>
                <a:ea typeface="Cambria" panose="02040503050406030204" pitchFamily="18" charset="0"/>
                <a:cs typeface="Arial"/>
              </a:rPr>
              <a:t> </a:t>
            </a:r>
            <a:r>
              <a:rPr lang="es-ES" sz="1800" spc="-5" dirty="0">
                <a:latin typeface="Century Gothic" panose="020B0502020202020204" pitchFamily="34" charset="0"/>
                <a:ea typeface="Cambria" panose="02040503050406030204" pitchFamily="18" charset="0"/>
                <a:cs typeface="Arial MT"/>
              </a:rPr>
              <a:t>de</a:t>
            </a:r>
            <a:r>
              <a:rPr lang="es-ES" sz="1800" spc="30" dirty="0">
                <a:latin typeface="Century Gothic" panose="020B0502020202020204" pitchFamily="34" charset="0"/>
                <a:ea typeface="Cambria" panose="02040503050406030204" pitchFamily="18" charset="0"/>
                <a:cs typeface="Arial MT"/>
              </a:rPr>
              <a:t> </a:t>
            </a:r>
            <a:r>
              <a:rPr lang="es-ES" sz="1800" spc="-5" dirty="0">
                <a:latin typeface="Century Gothic" panose="020B0502020202020204" pitchFamily="34" charset="0"/>
                <a:ea typeface="Cambria" panose="02040503050406030204" pitchFamily="18" charset="0"/>
                <a:cs typeface="Arial MT"/>
              </a:rPr>
              <a:t>la</a:t>
            </a:r>
            <a:r>
              <a:rPr lang="es-ES" sz="1800" spc="30" dirty="0">
                <a:latin typeface="Century Gothic" panose="020B0502020202020204" pitchFamily="34" charset="0"/>
                <a:ea typeface="Cambria" panose="02040503050406030204" pitchFamily="18" charset="0"/>
                <a:cs typeface="Arial MT"/>
              </a:rPr>
              <a:t> </a:t>
            </a:r>
            <a:r>
              <a:rPr lang="es-ES" sz="1800" spc="-5" dirty="0">
                <a:latin typeface="Century Gothic" panose="020B0502020202020204" pitchFamily="34" charset="0"/>
                <a:ea typeface="Cambria" panose="02040503050406030204" pitchFamily="18" charset="0"/>
                <a:cs typeface="Arial MT"/>
              </a:rPr>
              <a:t>institución</a:t>
            </a:r>
            <a:r>
              <a:rPr lang="es-ES" sz="1800" spc="30" dirty="0">
                <a:latin typeface="Century Gothic" panose="020B0502020202020204" pitchFamily="34" charset="0"/>
                <a:ea typeface="Cambria" panose="02040503050406030204" pitchFamily="18" charset="0"/>
                <a:cs typeface="Arial MT"/>
              </a:rPr>
              <a:t> </a:t>
            </a:r>
            <a:r>
              <a:rPr lang="es-ES" sz="1800" spc="-5" dirty="0">
                <a:latin typeface="Century Gothic" panose="020B0502020202020204" pitchFamily="34" charset="0"/>
                <a:ea typeface="Cambria" panose="02040503050406030204" pitchFamily="18" charset="0"/>
                <a:cs typeface="Arial MT"/>
              </a:rPr>
              <a:t>que</a:t>
            </a:r>
            <a:r>
              <a:rPr lang="es-ES" sz="1800" spc="25" dirty="0">
                <a:latin typeface="Century Gothic" panose="020B0502020202020204" pitchFamily="34" charset="0"/>
                <a:ea typeface="Cambria" panose="02040503050406030204" pitchFamily="18" charset="0"/>
                <a:cs typeface="Arial MT"/>
              </a:rPr>
              <a:t> </a:t>
            </a:r>
            <a:r>
              <a:rPr lang="es-ES" sz="1800" spc="-5" dirty="0">
                <a:latin typeface="Century Gothic" panose="020B0502020202020204" pitchFamily="34" charset="0"/>
                <a:ea typeface="Cambria" panose="02040503050406030204" pitchFamily="18" charset="0"/>
                <a:cs typeface="Arial MT"/>
              </a:rPr>
              <a:t>avala</a:t>
            </a:r>
            <a:r>
              <a:rPr lang="es-ES" sz="1800" spc="30" dirty="0">
                <a:latin typeface="Century Gothic" panose="020B0502020202020204" pitchFamily="34" charset="0"/>
                <a:ea typeface="Cambria" panose="02040503050406030204" pitchFamily="18" charset="0"/>
                <a:cs typeface="Arial MT"/>
              </a:rPr>
              <a:t> </a:t>
            </a:r>
            <a:r>
              <a:rPr lang="es-ES" sz="1800" spc="-5" dirty="0">
                <a:latin typeface="Century Gothic" panose="020B0502020202020204" pitchFamily="34" charset="0"/>
                <a:ea typeface="Cambria" panose="02040503050406030204" pitchFamily="18" charset="0"/>
                <a:cs typeface="Arial MT"/>
              </a:rPr>
              <a:t>al</a:t>
            </a:r>
            <a:r>
              <a:rPr lang="es-ES" sz="1800" spc="30" dirty="0">
                <a:latin typeface="Century Gothic" panose="020B0502020202020204" pitchFamily="34" charset="0"/>
                <a:ea typeface="Cambria" panose="02040503050406030204" pitchFamily="18" charset="0"/>
                <a:cs typeface="Arial MT"/>
              </a:rPr>
              <a:t> </a:t>
            </a:r>
            <a:r>
              <a:rPr lang="es-ES" sz="1800" spc="-5" dirty="0">
                <a:latin typeface="Century Gothic" panose="020B0502020202020204" pitchFamily="34" charset="0"/>
                <a:ea typeface="Cambria" panose="02040503050406030204" pitchFamily="18" charset="0"/>
                <a:cs typeface="Arial MT"/>
              </a:rPr>
              <a:t>grupo</a:t>
            </a:r>
            <a:r>
              <a:rPr lang="es-ES" sz="1800" spc="30" dirty="0">
                <a:latin typeface="Century Gothic" panose="020B0502020202020204" pitchFamily="34" charset="0"/>
                <a:ea typeface="Cambria" panose="02040503050406030204" pitchFamily="18" charset="0"/>
                <a:cs typeface="Arial MT"/>
              </a:rPr>
              <a:t> </a:t>
            </a:r>
            <a:r>
              <a:rPr lang="es-ES" sz="1800" spc="-5" dirty="0">
                <a:latin typeface="Century Gothic" panose="020B0502020202020204" pitchFamily="34" charset="0"/>
                <a:ea typeface="Cambria" panose="02040503050406030204" pitchFamily="18" charset="0"/>
                <a:cs typeface="Arial MT"/>
              </a:rPr>
              <a:t>de </a:t>
            </a:r>
            <a:r>
              <a:rPr lang="es-ES" sz="1800" dirty="0">
                <a:latin typeface="Century Gothic" panose="020B0502020202020204" pitchFamily="34" charset="0"/>
                <a:ea typeface="Cambria" panose="02040503050406030204" pitchFamily="18" charset="0"/>
                <a:cs typeface="Arial MT"/>
              </a:rPr>
              <a:t> </a:t>
            </a:r>
            <a:r>
              <a:rPr lang="es-ES" sz="1800" spc="-10" dirty="0">
                <a:latin typeface="Century Gothic" panose="020B0502020202020204" pitchFamily="34" charset="0"/>
                <a:ea typeface="Cambria" panose="02040503050406030204" pitchFamily="18" charset="0"/>
                <a:cs typeface="Arial MT"/>
              </a:rPr>
              <a:t>investigación</a:t>
            </a:r>
            <a:r>
              <a:rPr lang="es-ES" sz="1800" spc="5" dirty="0">
                <a:latin typeface="Century Gothic" panose="020B0502020202020204" pitchFamily="34" charset="0"/>
                <a:ea typeface="Cambria" panose="02040503050406030204" pitchFamily="18" charset="0"/>
                <a:cs typeface="Arial MT"/>
              </a:rPr>
              <a:t> </a:t>
            </a:r>
            <a:r>
              <a:rPr lang="es-ES" sz="1800" spc="-5" dirty="0">
                <a:latin typeface="Century Gothic" panose="020B0502020202020204" pitchFamily="34" charset="0"/>
                <a:ea typeface="Cambria" panose="02040503050406030204" pitchFamily="18" charset="0"/>
                <a:cs typeface="Arial MT"/>
              </a:rPr>
              <a:t>serán</a:t>
            </a:r>
            <a:r>
              <a:rPr lang="es-ES" sz="1800" spc="5" dirty="0">
                <a:latin typeface="Century Gothic" panose="020B0502020202020204" pitchFamily="34" charset="0"/>
                <a:ea typeface="Cambria" panose="02040503050406030204" pitchFamily="18" charset="0"/>
                <a:cs typeface="Arial MT"/>
              </a:rPr>
              <a:t> </a:t>
            </a:r>
            <a:r>
              <a:rPr lang="es-ES" sz="1800" spc="-5" dirty="0">
                <a:latin typeface="Century Gothic" panose="020B0502020202020204" pitchFamily="34" charset="0"/>
                <a:ea typeface="Cambria" panose="02040503050406030204" pitchFamily="18" charset="0"/>
                <a:cs typeface="Arial MT"/>
              </a:rPr>
              <a:t>los</a:t>
            </a:r>
            <a:r>
              <a:rPr lang="es-ES" sz="1800" spc="5" dirty="0">
                <a:latin typeface="Century Gothic" panose="020B0502020202020204" pitchFamily="34" charset="0"/>
                <a:ea typeface="Cambria" panose="02040503050406030204" pitchFamily="18" charset="0"/>
                <a:cs typeface="Arial MT"/>
              </a:rPr>
              <a:t> </a:t>
            </a:r>
            <a:r>
              <a:rPr lang="es-ES" sz="1800" spc="-10" dirty="0">
                <a:latin typeface="Century Gothic" panose="020B0502020202020204" pitchFamily="34" charset="0"/>
                <a:ea typeface="Cambria" panose="02040503050406030204" pitchFamily="18" charset="0"/>
                <a:cs typeface="Arial MT"/>
              </a:rPr>
              <a:t>responsables</a:t>
            </a:r>
            <a:r>
              <a:rPr lang="es-ES" sz="1800" spc="5" dirty="0">
                <a:latin typeface="Century Gothic" panose="020B0502020202020204" pitchFamily="34" charset="0"/>
                <a:ea typeface="Cambria" panose="02040503050406030204" pitchFamily="18" charset="0"/>
                <a:cs typeface="Arial MT"/>
              </a:rPr>
              <a:t> </a:t>
            </a:r>
            <a:r>
              <a:rPr lang="es-ES" sz="1800" spc="-5" dirty="0">
                <a:latin typeface="Century Gothic" panose="020B0502020202020204" pitchFamily="34" charset="0"/>
                <a:ea typeface="Cambria" panose="02040503050406030204" pitchFamily="18" charset="0"/>
                <a:cs typeface="Arial MT"/>
              </a:rPr>
              <a:t>de</a:t>
            </a:r>
            <a:r>
              <a:rPr lang="es-ES" sz="1800" spc="5" dirty="0">
                <a:latin typeface="Century Gothic" panose="020B0502020202020204" pitchFamily="34" charset="0"/>
                <a:ea typeface="Cambria" panose="02040503050406030204" pitchFamily="18" charset="0"/>
                <a:cs typeface="Arial MT"/>
              </a:rPr>
              <a:t> </a:t>
            </a:r>
            <a:r>
              <a:rPr lang="es-ES" sz="1800" spc="-5" dirty="0">
                <a:latin typeface="Century Gothic" panose="020B0502020202020204" pitchFamily="34" charset="0"/>
                <a:ea typeface="Cambria" panose="02040503050406030204" pitchFamily="18" charset="0"/>
                <a:cs typeface="Arial MT"/>
              </a:rPr>
              <a:t>la</a:t>
            </a:r>
            <a:r>
              <a:rPr lang="es-ES" sz="1800" spc="10" dirty="0">
                <a:latin typeface="Century Gothic" panose="020B0502020202020204" pitchFamily="34" charset="0"/>
                <a:ea typeface="Cambria" panose="02040503050406030204" pitchFamily="18" charset="0"/>
                <a:cs typeface="Arial MT"/>
              </a:rPr>
              <a:t> </a:t>
            </a:r>
            <a:r>
              <a:rPr lang="es-ES" sz="1800" b="1" spc="-5" dirty="0">
                <a:latin typeface="Century Gothic" panose="020B0502020202020204" pitchFamily="34" charset="0"/>
                <a:ea typeface="Cambria" panose="02040503050406030204" pitchFamily="18" charset="0"/>
                <a:cs typeface="Arial"/>
              </a:rPr>
              <a:t>veracidad</a:t>
            </a:r>
            <a:r>
              <a:rPr lang="es-ES" sz="1800" b="1" spc="5" dirty="0">
                <a:latin typeface="Century Gothic" panose="020B0502020202020204" pitchFamily="34" charset="0"/>
                <a:ea typeface="Cambria" panose="02040503050406030204" pitchFamily="18" charset="0"/>
                <a:cs typeface="Arial"/>
              </a:rPr>
              <a:t> </a:t>
            </a:r>
            <a:r>
              <a:rPr lang="es-ES" sz="1800" spc="-5" dirty="0">
                <a:latin typeface="Century Gothic" panose="020B0502020202020204" pitchFamily="34" charset="0"/>
                <a:ea typeface="Cambria" panose="02040503050406030204" pitchFamily="18" charset="0"/>
                <a:cs typeface="Arial MT"/>
              </a:rPr>
              <a:t>de </a:t>
            </a:r>
            <a:r>
              <a:rPr lang="es-ES" sz="1800" spc="-1375" dirty="0">
                <a:latin typeface="Century Gothic" panose="020B0502020202020204" pitchFamily="34" charset="0"/>
                <a:ea typeface="Cambria" panose="02040503050406030204" pitchFamily="18" charset="0"/>
                <a:cs typeface="Arial MT"/>
              </a:rPr>
              <a:t> </a:t>
            </a:r>
            <a:r>
              <a:rPr lang="es-ES" sz="1800" spc="-5" dirty="0">
                <a:latin typeface="Century Gothic" panose="020B0502020202020204" pitchFamily="34" charset="0"/>
                <a:ea typeface="Cambria" panose="02040503050406030204" pitchFamily="18" charset="0"/>
                <a:cs typeface="Arial MT"/>
              </a:rPr>
              <a:t>toda la información que se encuentre registrada en el </a:t>
            </a:r>
            <a:r>
              <a:rPr lang="es-ES" sz="1800" dirty="0">
                <a:latin typeface="Century Gothic" panose="020B0502020202020204" pitchFamily="34" charset="0"/>
                <a:ea typeface="Cambria" panose="02040503050406030204" pitchFamily="18" charset="0"/>
                <a:cs typeface="Arial MT"/>
              </a:rPr>
              <a:t> </a:t>
            </a:r>
            <a:r>
              <a:rPr lang="es-ES" sz="1800" spc="-5" dirty="0">
                <a:latin typeface="Century Gothic" panose="020B0502020202020204" pitchFamily="34" charset="0"/>
                <a:ea typeface="Cambria" panose="02040503050406030204" pitchFamily="18" charset="0"/>
                <a:cs typeface="Arial MT"/>
              </a:rPr>
              <a:t>respectivo aplicativo</a:t>
            </a:r>
            <a:r>
              <a:rPr lang="es-ES" sz="1800" dirty="0">
                <a:latin typeface="Century Gothic" panose="020B0502020202020204" pitchFamily="34" charset="0"/>
                <a:ea typeface="Cambria" panose="02040503050406030204" pitchFamily="18" charset="0"/>
                <a:cs typeface="Arial MT"/>
              </a:rPr>
              <a:t> </a:t>
            </a:r>
            <a:r>
              <a:rPr lang="es-ES" sz="1800" spc="-5" dirty="0">
                <a:latin typeface="Century Gothic" panose="020B0502020202020204" pitchFamily="34" charset="0"/>
                <a:ea typeface="Cambria" panose="02040503050406030204" pitchFamily="18" charset="0"/>
                <a:cs typeface="Arial MT"/>
              </a:rPr>
              <a:t>GrupLAC.</a:t>
            </a:r>
          </a:p>
          <a:p>
            <a:endParaRPr lang="es-CO" dirty="0"/>
          </a:p>
        </p:txBody>
      </p:sp>
    </p:spTree>
    <p:extLst>
      <p:ext uri="{BB962C8B-B14F-4D97-AF65-F5344CB8AC3E}">
        <p14:creationId xmlns:p14="http://schemas.microsoft.com/office/powerpoint/2010/main" val="351186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DBC3C990-05D5-4DD4-A62F-7E7224D09E06}"/>
              </a:ext>
            </a:extLst>
          </p:cNvPr>
          <p:cNvPicPr>
            <a:picLocks noChangeAspect="1"/>
          </p:cNvPicPr>
          <p:nvPr/>
        </p:nvPicPr>
        <p:blipFill>
          <a:blip r:embed="rId2"/>
          <a:stretch>
            <a:fillRect/>
          </a:stretch>
        </p:blipFill>
        <p:spPr>
          <a:xfrm>
            <a:off x="0" y="0"/>
            <a:ext cx="12192000" cy="6858000"/>
          </a:xfrm>
          <a:prstGeom prst="rect">
            <a:avLst/>
          </a:prstGeom>
        </p:spPr>
      </p:pic>
      <p:grpSp>
        <p:nvGrpSpPr>
          <p:cNvPr id="6" name="Grupo 5">
            <a:extLst>
              <a:ext uri="{FF2B5EF4-FFF2-40B4-BE49-F238E27FC236}">
                <a16:creationId xmlns:a16="http://schemas.microsoft.com/office/drawing/2014/main" id="{6AE7DC49-8F1B-4F52-8826-40241AC38518}"/>
              </a:ext>
            </a:extLst>
          </p:cNvPr>
          <p:cNvGrpSpPr/>
          <p:nvPr/>
        </p:nvGrpSpPr>
        <p:grpSpPr>
          <a:xfrm>
            <a:off x="7660106" y="4561453"/>
            <a:ext cx="3424989" cy="1236138"/>
            <a:chOff x="7387390" y="4055110"/>
            <a:chExt cx="3424989" cy="1236138"/>
          </a:xfrm>
        </p:grpSpPr>
        <p:sp>
          <p:nvSpPr>
            <p:cNvPr id="4" name="TextBox 1">
              <a:extLst>
                <a:ext uri="{FF2B5EF4-FFF2-40B4-BE49-F238E27FC236}">
                  <a16:creationId xmlns:a16="http://schemas.microsoft.com/office/drawing/2014/main" id="{78CDCCAA-11CD-4D5B-AB21-1FDB253CBC36}"/>
                </a:ext>
              </a:extLst>
            </p:cNvPr>
            <p:cNvSpPr txBox="1"/>
            <p:nvPr/>
          </p:nvSpPr>
          <p:spPr>
            <a:xfrm>
              <a:off x="7553158" y="4055110"/>
              <a:ext cx="2967789" cy="707886"/>
            </a:xfrm>
            <a:prstGeom prst="rect">
              <a:avLst/>
            </a:prstGeom>
            <a:noFill/>
          </p:spPr>
          <p:txBody>
            <a:bodyPr wrap="square" rtlCol="0">
              <a:spAutoFit/>
            </a:bodyPr>
            <a:lstStyle/>
            <a:p>
              <a:pPr algn="ctr"/>
              <a:r>
                <a:rPr lang="es-ES" sz="4000" b="1" dirty="0">
                  <a:solidFill>
                    <a:schemeClr val="bg1"/>
                  </a:solidFill>
                  <a:effectLst>
                    <a:outerShdw blurRad="38100" dist="38100" dir="2700000" algn="tl">
                      <a:srgbClr val="000000">
                        <a:alpha val="43137"/>
                      </a:srgbClr>
                    </a:outerShdw>
                  </a:effectLst>
                  <a:latin typeface="Century Gothic" panose="020B0502020202020204" pitchFamily="34" charset="0"/>
                </a:rPr>
                <a:t>Aspectos</a:t>
              </a:r>
            </a:p>
          </p:txBody>
        </p:sp>
        <p:sp>
          <p:nvSpPr>
            <p:cNvPr id="5" name="TextBox 1">
              <a:extLst>
                <a:ext uri="{FF2B5EF4-FFF2-40B4-BE49-F238E27FC236}">
                  <a16:creationId xmlns:a16="http://schemas.microsoft.com/office/drawing/2014/main" id="{3A1A487E-5675-4BF4-BF05-C2C20639E33D}"/>
                </a:ext>
              </a:extLst>
            </p:cNvPr>
            <p:cNvSpPr txBox="1"/>
            <p:nvPr/>
          </p:nvSpPr>
          <p:spPr>
            <a:xfrm>
              <a:off x="7387390" y="4583362"/>
              <a:ext cx="3424989" cy="707886"/>
            </a:xfrm>
            <a:prstGeom prst="rect">
              <a:avLst/>
            </a:prstGeom>
            <a:noFill/>
          </p:spPr>
          <p:txBody>
            <a:bodyPr wrap="square" rtlCol="0">
              <a:spAutoFit/>
            </a:bodyPr>
            <a:lstStyle/>
            <a:p>
              <a:pPr algn="ctr"/>
              <a:r>
                <a:rPr lang="es-ES" sz="4000" b="1" dirty="0">
                  <a:solidFill>
                    <a:schemeClr val="bg1"/>
                  </a:solidFill>
                  <a:effectLst>
                    <a:outerShdw blurRad="38100" dist="38100" dir="2700000" algn="tl">
                      <a:srgbClr val="000000">
                        <a:alpha val="43137"/>
                      </a:srgbClr>
                    </a:outerShdw>
                  </a:effectLst>
                  <a:latin typeface="Century Gothic" panose="020B0502020202020204" pitchFamily="34" charset="0"/>
                </a:rPr>
                <a:t>importantes</a:t>
              </a:r>
            </a:p>
          </p:txBody>
        </p:sp>
      </p:grpSp>
      <p:sp>
        <p:nvSpPr>
          <p:cNvPr id="7" name="CuadroTexto 6">
            <a:extLst>
              <a:ext uri="{FF2B5EF4-FFF2-40B4-BE49-F238E27FC236}">
                <a16:creationId xmlns:a16="http://schemas.microsoft.com/office/drawing/2014/main" id="{AD0D5E4A-2D18-446F-B5CC-8122294A86A5}"/>
              </a:ext>
            </a:extLst>
          </p:cNvPr>
          <p:cNvSpPr txBox="1"/>
          <p:nvPr/>
        </p:nvSpPr>
        <p:spPr>
          <a:xfrm>
            <a:off x="433137" y="15003"/>
            <a:ext cx="5775158" cy="7017306"/>
          </a:xfrm>
          <a:prstGeom prst="rect">
            <a:avLst/>
          </a:prstGeom>
          <a:noFill/>
        </p:spPr>
        <p:txBody>
          <a:bodyPr wrap="square" rtlCol="0">
            <a:spAutoFit/>
          </a:bodyPr>
          <a:lstStyle/>
          <a:p>
            <a:pPr algn="just"/>
            <a:endParaRPr lang="es-ES" sz="1800" spc="-5" dirty="0">
              <a:latin typeface="Cambria" panose="02040503050406030204" pitchFamily="18" charset="0"/>
              <a:ea typeface="Cambria" panose="02040503050406030204" pitchFamily="18" charset="0"/>
              <a:cs typeface="Arial MT"/>
            </a:endParaRPr>
          </a:p>
          <a:p>
            <a:pPr marL="285750" indent="-285750" algn="just">
              <a:buClr>
                <a:srgbClr val="106660"/>
              </a:buClr>
              <a:buFont typeface="Arial" panose="020B0604020202020204" pitchFamily="34" charset="0"/>
              <a:buChar char="•"/>
            </a:pPr>
            <a:r>
              <a:rPr lang="es-ES" sz="1800" spc="-5" dirty="0">
                <a:latin typeface="Century Gothic" panose="020B0502020202020204" pitchFamily="34" charset="0"/>
                <a:ea typeface="Cambria" panose="02040503050406030204" pitchFamily="18" charset="0"/>
                <a:cs typeface="Arial MT"/>
              </a:rPr>
              <a:t>El </a:t>
            </a:r>
            <a:r>
              <a:rPr lang="es-ES" sz="1800" b="1" spc="-5" dirty="0">
                <a:latin typeface="Century Gothic" panose="020B0502020202020204" pitchFamily="34" charset="0"/>
                <a:ea typeface="Cambria" panose="02040503050406030204" pitchFamily="18" charset="0"/>
                <a:cs typeface="Arial"/>
              </a:rPr>
              <a:t>titular de cada </a:t>
            </a:r>
            <a:r>
              <a:rPr lang="es-ES" sz="1800" b="1" spc="-5" dirty="0" err="1">
                <a:latin typeface="Century Gothic" panose="020B0502020202020204" pitchFamily="34" charset="0"/>
                <a:ea typeface="Cambria" panose="02040503050406030204" pitchFamily="18" charset="0"/>
                <a:cs typeface="Arial"/>
              </a:rPr>
              <a:t>CvLAC</a:t>
            </a:r>
            <a:r>
              <a:rPr lang="es-ES" sz="1800" b="1" spc="-5" dirty="0">
                <a:latin typeface="Century Gothic" panose="020B0502020202020204" pitchFamily="34" charset="0"/>
                <a:ea typeface="Cambria" panose="02040503050406030204" pitchFamily="18" charset="0"/>
                <a:cs typeface="Arial"/>
              </a:rPr>
              <a:t> </a:t>
            </a:r>
            <a:r>
              <a:rPr lang="es-ES" sz="1800" dirty="0">
                <a:latin typeface="Century Gothic" panose="020B0502020202020204" pitchFamily="34" charset="0"/>
                <a:ea typeface="Cambria" panose="02040503050406030204" pitchFamily="18" charset="0"/>
                <a:cs typeface="Arial MT"/>
              </a:rPr>
              <a:t>y </a:t>
            </a:r>
            <a:r>
              <a:rPr lang="es-ES" sz="1800" spc="-5" dirty="0">
                <a:latin typeface="Century Gothic" panose="020B0502020202020204" pitchFamily="34" charset="0"/>
                <a:ea typeface="Cambria" panose="02040503050406030204" pitchFamily="18" charset="0"/>
                <a:cs typeface="Arial MT"/>
              </a:rPr>
              <a:t>el </a:t>
            </a:r>
            <a:r>
              <a:rPr lang="es-ES" sz="1800" b="1" spc="-5" dirty="0">
                <a:latin typeface="Century Gothic" panose="020B0502020202020204" pitchFamily="34" charset="0"/>
                <a:ea typeface="Cambria" panose="02040503050406030204" pitchFamily="18" charset="0"/>
                <a:cs typeface="Arial"/>
              </a:rPr>
              <a:t>representante legal </a:t>
            </a:r>
            <a:r>
              <a:rPr lang="es-ES" sz="1800" spc="-5" dirty="0">
                <a:latin typeface="Century Gothic" panose="020B0502020202020204" pitchFamily="34" charset="0"/>
                <a:ea typeface="Cambria" panose="02040503050406030204" pitchFamily="18" charset="0"/>
                <a:cs typeface="Arial MT"/>
              </a:rPr>
              <a:t>de la </a:t>
            </a:r>
            <a:r>
              <a:rPr lang="es-ES" sz="1800" spc="-1375" dirty="0">
                <a:latin typeface="Century Gothic" panose="020B0502020202020204" pitchFamily="34" charset="0"/>
                <a:ea typeface="Cambria" panose="02040503050406030204" pitchFamily="18" charset="0"/>
                <a:cs typeface="Arial MT"/>
              </a:rPr>
              <a:t> </a:t>
            </a:r>
            <a:r>
              <a:rPr lang="es-ES" sz="1800" spc="-5" dirty="0">
                <a:latin typeface="Century Gothic" panose="020B0502020202020204" pitchFamily="34" charset="0"/>
                <a:ea typeface="Cambria" panose="02040503050406030204" pitchFamily="18" charset="0"/>
                <a:cs typeface="Arial MT"/>
              </a:rPr>
              <a:t>institución</a:t>
            </a:r>
            <a:r>
              <a:rPr lang="es-ES" sz="1800" dirty="0">
                <a:latin typeface="Century Gothic" panose="020B0502020202020204" pitchFamily="34" charset="0"/>
                <a:ea typeface="Cambria" panose="02040503050406030204" pitchFamily="18" charset="0"/>
                <a:cs typeface="Arial MT"/>
              </a:rPr>
              <a:t> </a:t>
            </a:r>
            <a:r>
              <a:rPr lang="es-ES" sz="1800" spc="-5" dirty="0">
                <a:latin typeface="Century Gothic" panose="020B0502020202020204" pitchFamily="34" charset="0"/>
                <a:ea typeface="Cambria" panose="02040503050406030204" pitchFamily="18" charset="0"/>
                <a:cs typeface="Arial MT"/>
              </a:rPr>
              <a:t>que</a:t>
            </a:r>
            <a:r>
              <a:rPr lang="es-ES" sz="1800" dirty="0">
                <a:latin typeface="Century Gothic" panose="020B0502020202020204" pitchFamily="34" charset="0"/>
                <a:ea typeface="Cambria" panose="02040503050406030204" pitchFamily="18" charset="0"/>
                <a:cs typeface="Arial MT"/>
              </a:rPr>
              <a:t> </a:t>
            </a:r>
            <a:r>
              <a:rPr lang="es-ES" sz="1800" spc="-5" dirty="0">
                <a:latin typeface="Century Gothic" panose="020B0502020202020204" pitchFamily="34" charset="0"/>
                <a:ea typeface="Cambria" panose="02040503050406030204" pitchFamily="18" charset="0"/>
                <a:cs typeface="Arial MT"/>
              </a:rPr>
              <a:t>avala</a:t>
            </a:r>
            <a:r>
              <a:rPr lang="es-ES" sz="1800" dirty="0">
                <a:latin typeface="Century Gothic" panose="020B0502020202020204" pitchFamily="34" charset="0"/>
                <a:ea typeface="Cambria" panose="02040503050406030204" pitchFamily="18" charset="0"/>
                <a:cs typeface="Arial MT"/>
              </a:rPr>
              <a:t> </a:t>
            </a:r>
            <a:r>
              <a:rPr lang="es-ES" sz="1800" spc="-5" dirty="0">
                <a:latin typeface="Century Gothic" panose="020B0502020202020204" pitchFamily="34" charset="0"/>
                <a:ea typeface="Cambria" panose="02040503050406030204" pitchFamily="18" charset="0"/>
                <a:cs typeface="Arial MT"/>
              </a:rPr>
              <a:t>al</a:t>
            </a:r>
            <a:r>
              <a:rPr lang="es-ES" sz="1800" spc="5" dirty="0">
                <a:latin typeface="Century Gothic" panose="020B0502020202020204" pitchFamily="34" charset="0"/>
                <a:ea typeface="Cambria" panose="02040503050406030204" pitchFamily="18" charset="0"/>
                <a:cs typeface="Arial MT"/>
              </a:rPr>
              <a:t> </a:t>
            </a:r>
            <a:r>
              <a:rPr lang="es-ES" sz="1800" spc="-40" dirty="0">
                <a:latin typeface="Century Gothic" panose="020B0502020202020204" pitchFamily="34" charset="0"/>
                <a:ea typeface="Cambria" panose="02040503050406030204" pitchFamily="18" charset="0"/>
                <a:cs typeface="Arial MT"/>
              </a:rPr>
              <a:t>currículo</a:t>
            </a:r>
            <a:r>
              <a:rPr lang="es-ES" sz="1800" dirty="0">
                <a:latin typeface="Century Gothic" panose="020B0502020202020204" pitchFamily="34" charset="0"/>
                <a:ea typeface="Cambria" panose="02040503050406030204" pitchFamily="18" charset="0"/>
                <a:cs typeface="Arial MT"/>
              </a:rPr>
              <a:t> </a:t>
            </a:r>
            <a:r>
              <a:rPr lang="es-ES" sz="1800" spc="-5" dirty="0">
                <a:latin typeface="Century Gothic" panose="020B0502020202020204" pitchFamily="34" charset="0"/>
                <a:ea typeface="Cambria" panose="02040503050406030204" pitchFamily="18" charset="0"/>
                <a:cs typeface="Arial MT"/>
              </a:rPr>
              <a:t>serán</a:t>
            </a:r>
            <a:r>
              <a:rPr lang="es-ES" sz="1800" dirty="0">
                <a:latin typeface="Century Gothic" panose="020B0502020202020204" pitchFamily="34" charset="0"/>
                <a:ea typeface="Cambria" panose="02040503050406030204" pitchFamily="18" charset="0"/>
                <a:cs typeface="Arial MT"/>
              </a:rPr>
              <a:t> </a:t>
            </a:r>
            <a:r>
              <a:rPr lang="es-ES" sz="1800" spc="-5" dirty="0">
                <a:latin typeface="Century Gothic" panose="020B0502020202020204" pitchFamily="34" charset="0"/>
                <a:ea typeface="Cambria" panose="02040503050406030204" pitchFamily="18" charset="0"/>
                <a:cs typeface="Arial MT"/>
              </a:rPr>
              <a:t>los</a:t>
            </a:r>
            <a:r>
              <a:rPr lang="es-ES" sz="1800" dirty="0">
                <a:latin typeface="Century Gothic" panose="020B0502020202020204" pitchFamily="34" charset="0"/>
                <a:ea typeface="Cambria" panose="02040503050406030204" pitchFamily="18" charset="0"/>
                <a:cs typeface="Arial MT"/>
              </a:rPr>
              <a:t> </a:t>
            </a:r>
            <a:r>
              <a:rPr lang="es-ES" sz="1800" spc="-10" dirty="0">
                <a:latin typeface="Century Gothic" panose="020B0502020202020204" pitchFamily="34" charset="0"/>
                <a:ea typeface="Cambria" panose="02040503050406030204" pitchFamily="18" charset="0"/>
                <a:cs typeface="Arial MT"/>
              </a:rPr>
              <a:t>responsables </a:t>
            </a:r>
            <a:r>
              <a:rPr lang="es-ES" sz="1800" spc="-5" dirty="0">
                <a:latin typeface="Century Gothic" panose="020B0502020202020204" pitchFamily="34" charset="0"/>
                <a:ea typeface="Cambria" panose="02040503050406030204" pitchFamily="18" charset="0"/>
                <a:cs typeface="Arial MT"/>
              </a:rPr>
              <a:t> de la </a:t>
            </a:r>
            <a:r>
              <a:rPr lang="es-ES" sz="1800" b="1" spc="-5" dirty="0">
                <a:latin typeface="Century Gothic" panose="020B0502020202020204" pitchFamily="34" charset="0"/>
                <a:ea typeface="Cambria" panose="02040503050406030204" pitchFamily="18" charset="0"/>
                <a:cs typeface="Arial"/>
              </a:rPr>
              <a:t>veracidad </a:t>
            </a:r>
            <a:r>
              <a:rPr lang="es-ES" sz="1800" spc="-5" dirty="0">
                <a:latin typeface="Century Gothic" panose="020B0502020202020204" pitchFamily="34" charset="0"/>
                <a:ea typeface="Cambria" panose="02040503050406030204" pitchFamily="18" charset="0"/>
                <a:cs typeface="Arial MT"/>
              </a:rPr>
              <a:t>de toda la información que se encuentre </a:t>
            </a:r>
            <a:r>
              <a:rPr lang="es-ES" sz="1800" spc="-1375" dirty="0">
                <a:latin typeface="Century Gothic" panose="020B0502020202020204" pitchFamily="34" charset="0"/>
                <a:ea typeface="Cambria" panose="02040503050406030204" pitchFamily="18" charset="0"/>
                <a:cs typeface="Arial MT"/>
              </a:rPr>
              <a:t> </a:t>
            </a:r>
            <a:r>
              <a:rPr lang="es-ES" sz="1800" spc="-5" dirty="0">
                <a:latin typeface="Century Gothic" panose="020B0502020202020204" pitchFamily="34" charset="0"/>
                <a:ea typeface="Cambria" panose="02040503050406030204" pitchFamily="18" charset="0"/>
                <a:cs typeface="Arial MT"/>
              </a:rPr>
              <a:t>registrada en el respectivo</a:t>
            </a:r>
            <a:r>
              <a:rPr lang="es-ES" sz="1800" dirty="0">
                <a:latin typeface="Century Gothic" panose="020B0502020202020204" pitchFamily="34" charset="0"/>
                <a:ea typeface="Cambria" panose="02040503050406030204" pitchFamily="18" charset="0"/>
                <a:cs typeface="Arial MT"/>
              </a:rPr>
              <a:t> </a:t>
            </a:r>
            <a:r>
              <a:rPr lang="es-ES" sz="1800" spc="-5" dirty="0">
                <a:latin typeface="Century Gothic" panose="020B0502020202020204" pitchFamily="34" charset="0"/>
                <a:ea typeface="Cambria" panose="02040503050406030204" pitchFamily="18" charset="0"/>
                <a:cs typeface="Arial MT"/>
              </a:rPr>
              <a:t>aplicativo </a:t>
            </a:r>
            <a:r>
              <a:rPr lang="es-ES" sz="1800" spc="-5" dirty="0" err="1">
                <a:latin typeface="Century Gothic" panose="020B0502020202020204" pitchFamily="34" charset="0"/>
                <a:ea typeface="Cambria" panose="02040503050406030204" pitchFamily="18" charset="0"/>
                <a:cs typeface="Arial MT"/>
              </a:rPr>
              <a:t>CvLAC</a:t>
            </a:r>
            <a:r>
              <a:rPr lang="es-ES" sz="1800" spc="-5" dirty="0">
                <a:latin typeface="Century Gothic" panose="020B0502020202020204" pitchFamily="34" charset="0"/>
                <a:ea typeface="Cambria" panose="02040503050406030204" pitchFamily="18" charset="0"/>
                <a:cs typeface="Arial MT"/>
              </a:rPr>
              <a:t>.</a:t>
            </a:r>
          </a:p>
          <a:p>
            <a:pPr marL="285750" indent="-285750" algn="just">
              <a:buClr>
                <a:srgbClr val="106660"/>
              </a:buClr>
              <a:buFont typeface="Arial" panose="020B0604020202020204" pitchFamily="34" charset="0"/>
              <a:buChar char="•"/>
            </a:pPr>
            <a:endParaRPr lang="es-ES" sz="1800" spc="-5" dirty="0">
              <a:latin typeface="Century Gothic" panose="020B0502020202020204" pitchFamily="34" charset="0"/>
              <a:ea typeface="Cambria" panose="02040503050406030204" pitchFamily="18" charset="0"/>
              <a:cs typeface="Arial MT"/>
            </a:endParaRPr>
          </a:p>
          <a:p>
            <a:pPr marL="285750" indent="-285750" algn="just">
              <a:buClr>
                <a:srgbClr val="106660"/>
              </a:buClr>
              <a:buFont typeface="Arial" panose="020B0604020202020204" pitchFamily="34" charset="0"/>
              <a:buChar char="•"/>
            </a:pPr>
            <a:r>
              <a:rPr lang="es-ES" sz="1800" spc="-5" dirty="0">
                <a:latin typeface="Century Gothic" panose="020B0502020202020204" pitchFamily="34" charset="0"/>
                <a:ea typeface="Cambria" panose="02040503050406030204" pitchFamily="18" charset="0"/>
                <a:cs typeface="Arial MT"/>
              </a:rPr>
              <a:t>Se recomienda que las </a:t>
            </a:r>
            <a:r>
              <a:rPr lang="es-ES" sz="1800" b="1" spc="-5" dirty="0">
                <a:latin typeface="Century Gothic" panose="020B0502020202020204" pitchFamily="34" charset="0"/>
                <a:ea typeface="Cambria" panose="02040503050406030204" pitchFamily="18" charset="0"/>
                <a:cs typeface="Arial"/>
              </a:rPr>
              <a:t>instituciones que avalan </a:t>
            </a:r>
            <a:r>
              <a:rPr lang="es-ES" sz="1800" spc="-5" dirty="0">
                <a:latin typeface="Century Gothic" panose="020B0502020202020204" pitchFamily="34" charset="0"/>
                <a:ea typeface="Cambria" panose="02040503050406030204" pitchFamily="18" charset="0"/>
                <a:cs typeface="Arial MT"/>
              </a:rPr>
              <a:t>los </a:t>
            </a:r>
            <a:r>
              <a:rPr lang="es-ES" sz="1800" dirty="0">
                <a:latin typeface="Century Gothic" panose="020B0502020202020204" pitchFamily="34" charset="0"/>
                <a:ea typeface="Cambria" panose="02040503050406030204" pitchFamily="18" charset="0"/>
                <a:cs typeface="Arial MT"/>
              </a:rPr>
              <a:t> </a:t>
            </a:r>
            <a:r>
              <a:rPr lang="es-ES" sz="1800" spc="-5" dirty="0">
                <a:latin typeface="Century Gothic" panose="020B0502020202020204" pitchFamily="34" charset="0"/>
                <a:ea typeface="Cambria" panose="02040503050406030204" pitchFamily="18" charset="0"/>
                <a:cs typeface="Arial MT"/>
              </a:rPr>
              <a:t>grupos e investigadores, constituyan en la </a:t>
            </a:r>
            <a:r>
              <a:rPr lang="es-ES" sz="1800" spc="-10" dirty="0">
                <a:latin typeface="Century Gothic" panose="020B0502020202020204" pitchFamily="34" charset="0"/>
                <a:ea typeface="Cambria" panose="02040503050406030204" pitchFamily="18" charset="0"/>
                <a:cs typeface="Arial MT"/>
              </a:rPr>
              <a:t>dependencia </a:t>
            </a:r>
            <a:r>
              <a:rPr lang="es-ES" sz="1800" spc="-1375" dirty="0">
                <a:latin typeface="Century Gothic" panose="020B0502020202020204" pitchFamily="34" charset="0"/>
                <a:ea typeface="Cambria" panose="02040503050406030204" pitchFamily="18" charset="0"/>
                <a:cs typeface="Arial MT"/>
              </a:rPr>
              <a:t> </a:t>
            </a:r>
            <a:r>
              <a:rPr lang="es-ES" sz="1800" spc="-5" dirty="0">
                <a:latin typeface="Century Gothic" panose="020B0502020202020204" pitchFamily="34" charset="0"/>
                <a:ea typeface="Cambria" panose="02040503050406030204" pitchFamily="18" charset="0"/>
                <a:cs typeface="Arial MT"/>
              </a:rPr>
              <a:t>que el representante legal defina para tal fin un archivo </a:t>
            </a:r>
            <a:r>
              <a:rPr lang="es-ES" sz="1800" dirty="0">
                <a:latin typeface="Century Gothic" panose="020B0502020202020204" pitchFamily="34" charset="0"/>
                <a:ea typeface="Cambria" panose="02040503050406030204" pitchFamily="18" charset="0"/>
                <a:cs typeface="Arial MT"/>
              </a:rPr>
              <a:t> </a:t>
            </a:r>
            <a:r>
              <a:rPr lang="es-ES" sz="1800" spc="-5" dirty="0">
                <a:latin typeface="Century Gothic" panose="020B0502020202020204" pitchFamily="34" charset="0"/>
                <a:ea typeface="Cambria" panose="02040503050406030204" pitchFamily="18" charset="0"/>
                <a:cs typeface="Arial MT"/>
              </a:rPr>
              <a:t>de </a:t>
            </a:r>
            <a:r>
              <a:rPr lang="es-ES" sz="1800" b="1" spc="-5" dirty="0">
                <a:latin typeface="Century Gothic" panose="020B0502020202020204" pitchFamily="34" charset="0"/>
                <a:ea typeface="Cambria" panose="02040503050406030204" pitchFamily="18" charset="0"/>
                <a:cs typeface="Arial"/>
              </a:rPr>
              <a:t>depósito de evidencias físicas </a:t>
            </a:r>
            <a:r>
              <a:rPr lang="es-ES" sz="1800" b="1" dirty="0">
                <a:latin typeface="Century Gothic" panose="020B0502020202020204" pitchFamily="34" charset="0"/>
                <a:ea typeface="Cambria" panose="02040503050406030204" pitchFamily="18" charset="0"/>
                <a:cs typeface="Arial"/>
              </a:rPr>
              <a:t>o </a:t>
            </a:r>
            <a:r>
              <a:rPr lang="es-ES" sz="1800" b="1" spc="-5" dirty="0">
                <a:latin typeface="Century Gothic" panose="020B0502020202020204" pitchFamily="34" charset="0"/>
                <a:ea typeface="Cambria" panose="02040503050406030204" pitchFamily="18" charset="0"/>
                <a:cs typeface="Arial"/>
              </a:rPr>
              <a:t>digitales </a:t>
            </a:r>
            <a:r>
              <a:rPr lang="es-ES" sz="1800" spc="-5" dirty="0">
                <a:latin typeface="Century Gothic" panose="020B0502020202020204" pitchFamily="34" charset="0"/>
                <a:ea typeface="Cambria" panose="02040503050406030204" pitchFamily="18" charset="0"/>
                <a:cs typeface="Arial MT"/>
              </a:rPr>
              <a:t>de la </a:t>
            </a:r>
            <a:r>
              <a:rPr lang="es-ES" sz="1800" dirty="0">
                <a:latin typeface="Century Gothic" panose="020B0502020202020204" pitchFamily="34" charset="0"/>
                <a:ea typeface="Cambria" panose="02040503050406030204" pitchFamily="18" charset="0"/>
                <a:cs typeface="Arial MT"/>
              </a:rPr>
              <a:t> </a:t>
            </a:r>
            <a:r>
              <a:rPr lang="es-ES" sz="1800" spc="-5" dirty="0">
                <a:latin typeface="Century Gothic" panose="020B0502020202020204" pitchFamily="34" charset="0"/>
                <a:ea typeface="Cambria" panose="02040503050406030204" pitchFamily="18" charset="0"/>
                <a:cs typeface="Arial MT"/>
              </a:rPr>
              <a:t>información que fue registrada</a:t>
            </a:r>
            <a:r>
              <a:rPr lang="es-ES" sz="1800" dirty="0">
                <a:latin typeface="Century Gothic" panose="020B0502020202020204" pitchFamily="34" charset="0"/>
                <a:ea typeface="Cambria" panose="02040503050406030204" pitchFamily="18" charset="0"/>
                <a:cs typeface="Arial MT"/>
              </a:rPr>
              <a:t> </a:t>
            </a:r>
            <a:r>
              <a:rPr lang="es-ES" sz="1800" spc="-5" dirty="0">
                <a:latin typeface="Century Gothic" panose="020B0502020202020204" pitchFamily="34" charset="0"/>
                <a:ea typeface="Cambria" panose="02040503050406030204" pitchFamily="18" charset="0"/>
                <a:cs typeface="Arial MT"/>
              </a:rPr>
              <a:t>por los grupos e </a:t>
            </a:r>
            <a:r>
              <a:rPr lang="es-ES" sz="1800" dirty="0">
                <a:latin typeface="Century Gothic" panose="020B0502020202020204" pitchFamily="34" charset="0"/>
                <a:ea typeface="Cambria" panose="02040503050406030204" pitchFamily="18" charset="0"/>
                <a:cs typeface="Arial MT"/>
              </a:rPr>
              <a:t> </a:t>
            </a:r>
            <a:r>
              <a:rPr lang="es-ES" sz="1800" spc="-5" dirty="0">
                <a:latin typeface="Century Gothic" panose="020B0502020202020204" pitchFamily="34" charset="0"/>
                <a:ea typeface="Cambria" panose="02040503050406030204" pitchFamily="18" charset="0"/>
                <a:cs typeface="Arial MT"/>
              </a:rPr>
              <a:t>investigadores,</a:t>
            </a:r>
            <a:r>
              <a:rPr lang="es-ES" sz="1800" spc="-10" dirty="0">
                <a:latin typeface="Century Gothic" panose="020B0502020202020204" pitchFamily="34" charset="0"/>
                <a:ea typeface="Cambria" panose="02040503050406030204" pitchFamily="18" charset="0"/>
                <a:cs typeface="Arial MT"/>
              </a:rPr>
              <a:t> </a:t>
            </a:r>
            <a:r>
              <a:rPr lang="es-ES" sz="1800" spc="-5" dirty="0">
                <a:latin typeface="Century Gothic" panose="020B0502020202020204" pitchFamily="34" charset="0"/>
                <a:ea typeface="Cambria" panose="02040503050406030204" pitchFamily="18" charset="0"/>
                <a:cs typeface="Arial MT"/>
              </a:rPr>
              <a:t>que</a:t>
            </a:r>
            <a:r>
              <a:rPr lang="es-ES" sz="1800" spc="-10" dirty="0">
                <a:latin typeface="Century Gothic" panose="020B0502020202020204" pitchFamily="34" charset="0"/>
                <a:ea typeface="Cambria" panose="02040503050406030204" pitchFamily="18" charset="0"/>
                <a:cs typeface="Arial MT"/>
              </a:rPr>
              <a:t> </a:t>
            </a:r>
            <a:r>
              <a:rPr lang="es-ES" sz="1800" spc="-5" dirty="0">
                <a:latin typeface="Century Gothic" panose="020B0502020202020204" pitchFamily="34" charset="0"/>
                <a:ea typeface="Cambria" panose="02040503050406030204" pitchFamily="18" charset="0"/>
                <a:cs typeface="Arial MT"/>
              </a:rPr>
              <a:t>haya</a:t>
            </a:r>
            <a:r>
              <a:rPr lang="es-ES" sz="1800" spc="-10" dirty="0">
                <a:latin typeface="Century Gothic" panose="020B0502020202020204" pitchFamily="34" charset="0"/>
                <a:ea typeface="Cambria" panose="02040503050406030204" pitchFamily="18" charset="0"/>
                <a:cs typeface="Arial MT"/>
              </a:rPr>
              <a:t> </a:t>
            </a:r>
            <a:r>
              <a:rPr lang="es-ES" sz="1800" spc="-5" dirty="0">
                <a:latin typeface="Century Gothic" panose="020B0502020202020204" pitchFamily="34" charset="0"/>
                <a:ea typeface="Cambria" panose="02040503050406030204" pitchFamily="18" charset="0"/>
                <a:cs typeface="Arial MT"/>
              </a:rPr>
              <a:t>sido</a:t>
            </a:r>
            <a:r>
              <a:rPr lang="es-ES" sz="1800" spc="-10" dirty="0">
                <a:latin typeface="Century Gothic" panose="020B0502020202020204" pitchFamily="34" charset="0"/>
                <a:ea typeface="Cambria" panose="02040503050406030204" pitchFamily="18" charset="0"/>
                <a:cs typeface="Arial MT"/>
              </a:rPr>
              <a:t> </a:t>
            </a:r>
            <a:r>
              <a:rPr lang="es-ES" sz="1800" spc="-5" dirty="0">
                <a:latin typeface="Century Gothic" panose="020B0502020202020204" pitchFamily="34" charset="0"/>
                <a:ea typeface="Cambria" panose="02040503050406030204" pitchFamily="18" charset="0"/>
                <a:cs typeface="Arial MT"/>
              </a:rPr>
              <a:t>verificada</a:t>
            </a:r>
            <a:r>
              <a:rPr lang="es-ES" sz="1800" spc="-10" dirty="0">
                <a:latin typeface="Century Gothic" panose="020B0502020202020204" pitchFamily="34" charset="0"/>
                <a:ea typeface="Cambria" panose="02040503050406030204" pitchFamily="18" charset="0"/>
                <a:cs typeface="Arial MT"/>
              </a:rPr>
              <a:t> </a:t>
            </a:r>
            <a:r>
              <a:rPr lang="es-ES" sz="1800" spc="-5" dirty="0">
                <a:latin typeface="Century Gothic" panose="020B0502020202020204" pitchFamily="34" charset="0"/>
                <a:ea typeface="Cambria" panose="02040503050406030204" pitchFamily="18" charset="0"/>
                <a:cs typeface="Arial MT"/>
              </a:rPr>
              <a:t>previamente.</a:t>
            </a:r>
          </a:p>
          <a:p>
            <a:pPr marL="285750" indent="-285750" algn="just">
              <a:buClr>
                <a:srgbClr val="106660"/>
              </a:buClr>
              <a:buFont typeface="Arial" panose="020B0604020202020204" pitchFamily="34" charset="0"/>
              <a:buChar char="•"/>
            </a:pPr>
            <a:endParaRPr lang="es-ES" sz="1800" spc="-5" dirty="0">
              <a:latin typeface="Century Gothic" panose="020B0502020202020204" pitchFamily="34" charset="0"/>
              <a:ea typeface="Cambria" panose="02040503050406030204" pitchFamily="18" charset="0"/>
              <a:cs typeface="Arial MT"/>
            </a:endParaRPr>
          </a:p>
          <a:p>
            <a:pPr marL="285750" indent="-285750" algn="just">
              <a:buClr>
                <a:srgbClr val="106660"/>
              </a:buClr>
              <a:buFont typeface="Arial" panose="020B0604020202020204" pitchFamily="34" charset="0"/>
              <a:buChar char="•"/>
            </a:pPr>
            <a:r>
              <a:rPr lang="es-ES" sz="1800" spc="-5" dirty="0">
                <a:latin typeface="Century Gothic" panose="020B0502020202020204" pitchFamily="34" charset="0"/>
                <a:ea typeface="Cambria" panose="02040503050406030204" pitchFamily="18" charset="0"/>
                <a:cs typeface="Arial MT"/>
              </a:rPr>
              <a:t>La</a:t>
            </a:r>
            <a:r>
              <a:rPr lang="es-ES" sz="1800" dirty="0">
                <a:latin typeface="Century Gothic" panose="020B0502020202020204" pitchFamily="34" charset="0"/>
                <a:ea typeface="Cambria" panose="02040503050406030204" pitchFamily="18" charset="0"/>
                <a:cs typeface="Arial MT"/>
              </a:rPr>
              <a:t> </a:t>
            </a:r>
            <a:r>
              <a:rPr lang="es-ES" sz="1800" b="1" spc="-5" dirty="0">
                <a:latin typeface="Century Gothic" panose="020B0502020202020204" pitchFamily="34" charset="0"/>
                <a:ea typeface="Cambria" panose="02040503050406030204" pitchFamily="18" charset="0"/>
                <a:cs typeface="Arial"/>
              </a:rPr>
              <a:t>institución</a:t>
            </a:r>
            <a:r>
              <a:rPr lang="es-ES" sz="1800" b="1" dirty="0">
                <a:latin typeface="Century Gothic" panose="020B0502020202020204" pitchFamily="34" charset="0"/>
                <a:ea typeface="Cambria" panose="02040503050406030204" pitchFamily="18" charset="0"/>
                <a:cs typeface="Arial"/>
              </a:rPr>
              <a:t> </a:t>
            </a:r>
            <a:r>
              <a:rPr lang="es-ES" sz="1800" b="1" spc="-5" dirty="0">
                <a:latin typeface="Century Gothic" panose="020B0502020202020204" pitchFamily="34" charset="0"/>
                <a:ea typeface="Cambria" panose="02040503050406030204" pitchFamily="18" charset="0"/>
                <a:cs typeface="Arial"/>
              </a:rPr>
              <a:t>avaladora,</a:t>
            </a:r>
            <a:r>
              <a:rPr lang="es-ES" sz="1800" b="1" dirty="0">
                <a:latin typeface="Century Gothic" panose="020B0502020202020204" pitchFamily="34" charset="0"/>
                <a:ea typeface="Cambria" panose="02040503050406030204" pitchFamily="18" charset="0"/>
                <a:cs typeface="Arial"/>
              </a:rPr>
              <a:t> </a:t>
            </a:r>
            <a:r>
              <a:rPr lang="es-ES" sz="1800" b="1" spc="-5" dirty="0">
                <a:latin typeface="Century Gothic" panose="020B0502020202020204" pitchFamily="34" charset="0"/>
                <a:ea typeface="Cambria" panose="02040503050406030204" pitchFamily="18" charset="0"/>
                <a:cs typeface="Arial"/>
              </a:rPr>
              <a:t>así</a:t>
            </a:r>
            <a:r>
              <a:rPr lang="es-ES" sz="1800" b="1" dirty="0">
                <a:latin typeface="Century Gothic" panose="020B0502020202020204" pitchFamily="34" charset="0"/>
                <a:ea typeface="Cambria" panose="02040503050406030204" pitchFamily="18" charset="0"/>
                <a:cs typeface="Arial"/>
              </a:rPr>
              <a:t> </a:t>
            </a:r>
            <a:r>
              <a:rPr lang="es-ES" sz="1800" b="1" spc="-5" dirty="0">
                <a:latin typeface="Century Gothic" panose="020B0502020202020204" pitchFamily="34" charset="0"/>
                <a:ea typeface="Cambria" panose="02040503050406030204" pitchFamily="18" charset="0"/>
                <a:cs typeface="Arial"/>
              </a:rPr>
              <a:t>como</a:t>
            </a:r>
            <a:r>
              <a:rPr lang="es-ES" sz="1800" b="1" dirty="0">
                <a:latin typeface="Century Gothic" panose="020B0502020202020204" pitchFamily="34" charset="0"/>
                <a:ea typeface="Cambria" panose="02040503050406030204" pitchFamily="18" charset="0"/>
                <a:cs typeface="Arial"/>
              </a:rPr>
              <a:t> </a:t>
            </a:r>
            <a:r>
              <a:rPr lang="es-ES" sz="1800" b="1" spc="-5" dirty="0">
                <a:latin typeface="Century Gothic" panose="020B0502020202020204" pitchFamily="34" charset="0"/>
                <a:ea typeface="Cambria" panose="02040503050406030204" pitchFamily="18" charset="0"/>
                <a:cs typeface="Arial"/>
              </a:rPr>
              <a:t>el</a:t>
            </a:r>
            <a:r>
              <a:rPr lang="es-ES" sz="1800" b="1" dirty="0">
                <a:latin typeface="Century Gothic" panose="020B0502020202020204" pitchFamily="34" charset="0"/>
                <a:ea typeface="Cambria" panose="02040503050406030204" pitchFamily="18" charset="0"/>
                <a:cs typeface="Arial"/>
              </a:rPr>
              <a:t> </a:t>
            </a:r>
            <a:r>
              <a:rPr lang="es-ES" sz="1800" b="1" spc="-5" dirty="0">
                <a:latin typeface="Century Gothic" panose="020B0502020202020204" pitchFamily="34" charset="0"/>
                <a:ea typeface="Cambria" panose="02040503050406030204" pitchFamily="18" charset="0"/>
                <a:cs typeface="Arial"/>
              </a:rPr>
              <a:t>autor</a:t>
            </a:r>
            <a:r>
              <a:rPr lang="es-ES" sz="1800" b="1" dirty="0">
                <a:latin typeface="Century Gothic" panose="020B0502020202020204" pitchFamily="34" charset="0"/>
                <a:ea typeface="Cambria" panose="02040503050406030204" pitchFamily="18" charset="0"/>
                <a:cs typeface="Arial"/>
              </a:rPr>
              <a:t> o </a:t>
            </a:r>
            <a:r>
              <a:rPr lang="es-ES" sz="1800" b="1" spc="-5" dirty="0">
                <a:latin typeface="Century Gothic" panose="020B0502020202020204" pitchFamily="34" charset="0"/>
                <a:ea typeface="Cambria" panose="02040503050406030204" pitchFamily="18" charset="0"/>
                <a:cs typeface="Arial"/>
              </a:rPr>
              <a:t>líder</a:t>
            </a:r>
            <a:r>
              <a:rPr lang="es-ES" sz="1800" b="1" dirty="0">
                <a:latin typeface="Century Gothic" panose="020B0502020202020204" pitchFamily="34" charset="0"/>
                <a:ea typeface="Cambria" panose="02040503050406030204" pitchFamily="18" charset="0"/>
                <a:cs typeface="Arial"/>
              </a:rPr>
              <a:t> </a:t>
            </a:r>
            <a:r>
              <a:rPr lang="es-ES" sz="1800" b="1" spc="-5" dirty="0">
                <a:latin typeface="Century Gothic" panose="020B0502020202020204" pitchFamily="34" charset="0"/>
                <a:ea typeface="Cambria" panose="02040503050406030204" pitchFamily="18" charset="0"/>
                <a:cs typeface="Arial"/>
              </a:rPr>
              <a:t>de</a:t>
            </a:r>
            <a:r>
              <a:rPr lang="es-ES" sz="1800" b="1" dirty="0">
                <a:latin typeface="Century Gothic" panose="020B0502020202020204" pitchFamily="34" charset="0"/>
                <a:ea typeface="Cambria" panose="02040503050406030204" pitchFamily="18" charset="0"/>
                <a:cs typeface="Arial"/>
              </a:rPr>
              <a:t> </a:t>
            </a:r>
            <a:r>
              <a:rPr lang="es-ES" sz="1800" b="1" spc="-5" dirty="0">
                <a:latin typeface="Century Gothic" panose="020B0502020202020204" pitchFamily="34" charset="0"/>
                <a:ea typeface="Cambria" panose="02040503050406030204" pitchFamily="18" charset="0"/>
                <a:cs typeface="Arial"/>
              </a:rPr>
              <a:t>grupo</a:t>
            </a:r>
            <a:r>
              <a:rPr lang="es-ES" sz="1800" b="1" dirty="0">
                <a:latin typeface="Century Gothic" panose="020B0502020202020204" pitchFamily="34" charset="0"/>
                <a:ea typeface="Cambria" panose="02040503050406030204" pitchFamily="18" charset="0"/>
                <a:cs typeface="Arial"/>
              </a:rPr>
              <a:t> </a:t>
            </a:r>
            <a:r>
              <a:rPr lang="es-ES" sz="1800" spc="-5" dirty="0">
                <a:latin typeface="Century Gothic" panose="020B0502020202020204" pitchFamily="34" charset="0"/>
                <a:ea typeface="Cambria" panose="02040503050406030204" pitchFamily="18" charset="0"/>
                <a:cs typeface="Arial MT"/>
              </a:rPr>
              <a:t>de </a:t>
            </a:r>
            <a:r>
              <a:rPr lang="es-ES" sz="1800" spc="-1180" dirty="0">
                <a:latin typeface="Century Gothic" panose="020B0502020202020204" pitchFamily="34" charset="0"/>
                <a:ea typeface="Cambria" panose="02040503050406030204" pitchFamily="18" charset="0"/>
                <a:cs typeface="Arial MT"/>
              </a:rPr>
              <a:t> </a:t>
            </a:r>
            <a:r>
              <a:rPr lang="es-ES" sz="1800" spc="-5" dirty="0">
                <a:latin typeface="Century Gothic" panose="020B0502020202020204" pitchFamily="34" charset="0"/>
                <a:ea typeface="Cambria" panose="02040503050406030204" pitchFamily="18" charset="0"/>
                <a:cs typeface="Arial MT"/>
              </a:rPr>
              <a:t>investigación</a:t>
            </a:r>
            <a:r>
              <a:rPr lang="es-ES" sz="1800" dirty="0">
                <a:latin typeface="Century Gothic" panose="020B0502020202020204" pitchFamily="34" charset="0"/>
                <a:ea typeface="Cambria" panose="02040503050406030204" pitchFamily="18" charset="0"/>
                <a:cs typeface="Arial MT"/>
              </a:rPr>
              <a:t> </a:t>
            </a:r>
            <a:r>
              <a:rPr lang="es-ES" sz="1800" spc="-5" dirty="0">
                <a:latin typeface="Century Gothic" panose="020B0502020202020204" pitchFamily="34" charset="0"/>
                <a:ea typeface="Cambria" panose="02040503050406030204" pitchFamily="18" charset="0"/>
                <a:cs typeface="Arial MT"/>
              </a:rPr>
              <a:t>que</a:t>
            </a:r>
            <a:r>
              <a:rPr lang="es-ES" sz="1800" dirty="0">
                <a:latin typeface="Century Gothic" panose="020B0502020202020204" pitchFamily="34" charset="0"/>
                <a:ea typeface="Cambria" panose="02040503050406030204" pitchFamily="18" charset="0"/>
                <a:cs typeface="Arial MT"/>
              </a:rPr>
              <a:t> </a:t>
            </a:r>
            <a:r>
              <a:rPr lang="es-ES" sz="1800" spc="-5" dirty="0">
                <a:latin typeface="Century Gothic" panose="020B0502020202020204" pitchFamily="34" charset="0"/>
                <a:ea typeface="Cambria" panose="02040503050406030204" pitchFamily="18" charset="0"/>
                <a:cs typeface="Arial MT"/>
              </a:rPr>
              <a:t>registren</a:t>
            </a:r>
            <a:r>
              <a:rPr lang="es-ES" sz="1800" dirty="0">
                <a:latin typeface="Century Gothic" panose="020B0502020202020204" pitchFamily="34" charset="0"/>
                <a:ea typeface="Cambria" panose="02040503050406030204" pitchFamily="18" charset="0"/>
                <a:cs typeface="Arial MT"/>
              </a:rPr>
              <a:t> </a:t>
            </a:r>
            <a:r>
              <a:rPr lang="es-ES" sz="1800" spc="-5" dirty="0">
                <a:latin typeface="Century Gothic" panose="020B0502020202020204" pitchFamily="34" charset="0"/>
                <a:ea typeface="Cambria" panose="02040503050406030204" pitchFamily="18" charset="0"/>
                <a:cs typeface="Arial MT"/>
              </a:rPr>
              <a:t>productos</a:t>
            </a:r>
            <a:r>
              <a:rPr lang="es-ES" sz="1800" dirty="0">
                <a:latin typeface="Century Gothic" panose="020B0502020202020204" pitchFamily="34" charset="0"/>
                <a:ea typeface="Cambria" panose="02040503050406030204" pitchFamily="18" charset="0"/>
                <a:cs typeface="Arial MT"/>
              </a:rPr>
              <a:t> </a:t>
            </a:r>
            <a:r>
              <a:rPr lang="es-ES" sz="1800" spc="-5" dirty="0">
                <a:latin typeface="Century Gothic" panose="020B0502020202020204" pitchFamily="34" charset="0"/>
                <a:ea typeface="Cambria" panose="02040503050406030204" pitchFamily="18" charset="0"/>
                <a:cs typeface="Arial MT"/>
              </a:rPr>
              <a:t>en</a:t>
            </a:r>
            <a:r>
              <a:rPr lang="es-ES" sz="1800" dirty="0">
                <a:latin typeface="Century Gothic" panose="020B0502020202020204" pitchFamily="34" charset="0"/>
                <a:ea typeface="Cambria" panose="02040503050406030204" pitchFamily="18" charset="0"/>
                <a:cs typeface="Arial MT"/>
              </a:rPr>
              <a:t> </a:t>
            </a:r>
            <a:r>
              <a:rPr lang="es-ES" sz="1800" spc="-5" dirty="0">
                <a:latin typeface="Century Gothic" panose="020B0502020202020204" pitchFamily="34" charset="0"/>
                <a:ea typeface="Cambria" panose="02040503050406030204" pitchFamily="18" charset="0"/>
                <a:cs typeface="Arial MT"/>
              </a:rPr>
              <a:t>la</a:t>
            </a:r>
            <a:r>
              <a:rPr lang="es-ES" sz="1800" dirty="0">
                <a:latin typeface="Century Gothic" panose="020B0502020202020204" pitchFamily="34" charset="0"/>
                <a:ea typeface="Cambria" panose="02040503050406030204" pitchFamily="18" charset="0"/>
                <a:cs typeface="Arial MT"/>
              </a:rPr>
              <a:t> </a:t>
            </a:r>
            <a:r>
              <a:rPr lang="es-ES" sz="1800" spc="-5" dirty="0">
                <a:latin typeface="Century Gothic" panose="020B0502020202020204" pitchFamily="34" charset="0"/>
                <a:ea typeface="Cambria" panose="02040503050406030204" pitchFamily="18" charset="0"/>
                <a:cs typeface="Arial MT"/>
              </a:rPr>
              <a:t>plataforma</a:t>
            </a:r>
            <a:r>
              <a:rPr lang="es-ES" sz="1800" dirty="0">
                <a:latin typeface="Century Gothic" panose="020B0502020202020204" pitchFamily="34" charset="0"/>
                <a:ea typeface="Cambria" panose="02040503050406030204" pitchFamily="18" charset="0"/>
                <a:cs typeface="Arial MT"/>
              </a:rPr>
              <a:t> </a:t>
            </a:r>
            <a:r>
              <a:rPr lang="es-ES" sz="1800" spc="-5" dirty="0" err="1">
                <a:latin typeface="Century Gothic" panose="020B0502020202020204" pitchFamily="34" charset="0"/>
                <a:ea typeface="Cambria" panose="02040503050406030204" pitchFamily="18" charset="0"/>
                <a:cs typeface="Arial MT"/>
              </a:rPr>
              <a:t>ScienTI</a:t>
            </a:r>
            <a:r>
              <a:rPr lang="es-ES" sz="1800" spc="-5" dirty="0">
                <a:latin typeface="Century Gothic" panose="020B0502020202020204" pitchFamily="34" charset="0"/>
                <a:ea typeface="Cambria" panose="02040503050406030204" pitchFamily="18" charset="0"/>
                <a:cs typeface="Arial MT"/>
              </a:rPr>
              <a:t>, </a:t>
            </a:r>
            <a:r>
              <a:rPr lang="es-ES" sz="1800" dirty="0">
                <a:latin typeface="Century Gothic" panose="020B0502020202020204" pitchFamily="34" charset="0"/>
                <a:ea typeface="Cambria" panose="02040503050406030204" pitchFamily="18" charset="0"/>
                <a:cs typeface="Arial MT"/>
              </a:rPr>
              <a:t> </a:t>
            </a:r>
            <a:r>
              <a:rPr lang="es-ES" sz="1800" spc="-5" dirty="0">
                <a:latin typeface="Century Gothic" panose="020B0502020202020204" pitchFamily="34" charset="0"/>
                <a:ea typeface="Cambria" panose="02040503050406030204" pitchFamily="18" charset="0"/>
                <a:cs typeface="Arial MT"/>
              </a:rPr>
              <a:t>serán responsables</a:t>
            </a:r>
            <a:r>
              <a:rPr lang="es-ES" sz="1800" dirty="0">
                <a:latin typeface="Century Gothic" panose="020B0502020202020204" pitchFamily="34" charset="0"/>
                <a:ea typeface="Cambria" panose="02040503050406030204" pitchFamily="18" charset="0"/>
                <a:cs typeface="Arial MT"/>
              </a:rPr>
              <a:t> </a:t>
            </a:r>
            <a:r>
              <a:rPr lang="es-ES" sz="1800" spc="-5" dirty="0">
                <a:latin typeface="Century Gothic" panose="020B0502020202020204" pitchFamily="34" charset="0"/>
                <a:ea typeface="Cambria" panose="02040503050406030204" pitchFamily="18" charset="0"/>
                <a:cs typeface="Arial MT"/>
              </a:rPr>
              <a:t>de</a:t>
            </a:r>
            <a:r>
              <a:rPr lang="es-ES" sz="1800" dirty="0">
                <a:latin typeface="Century Gothic" panose="020B0502020202020204" pitchFamily="34" charset="0"/>
                <a:ea typeface="Cambria" panose="02040503050406030204" pitchFamily="18" charset="0"/>
                <a:cs typeface="Arial MT"/>
              </a:rPr>
              <a:t> </a:t>
            </a:r>
            <a:r>
              <a:rPr lang="es-ES" sz="1800" b="1" spc="-5" dirty="0">
                <a:latin typeface="Century Gothic" panose="020B0502020202020204" pitchFamily="34" charset="0"/>
                <a:ea typeface="Cambria" panose="02040503050406030204" pitchFamily="18" charset="0"/>
                <a:cs typeface="Arial"/>
              </a:rPr>
              <a:t>determinar</a:t>
            </a:r>
            <a:r>
              <a:rPr lang="es-ES" sz="1800" b="1" dirty="0">
                <a:latin typeface="Century Gothic" panose="020B0502020202020204" pitchFamily="34" charset="0"/>
                <a:ea typeface="Cambria" panose="02040503050406030204" pitchFamily="18" charset="0"/>
                <a:cs typeface="Arial"/>
              </a:rPr>
              <a:t> </a:t>
            </a:r>
            <a:r>
              <a:rPr lang="es-ES" sz="1800" spc="-5" dirty="0">
                <a:latin typeface="Century Gothic" panose="020B0502020202020204" pitchFamily="34" charset="0"/>
                <a:ea typeface="Cambria" panose="02040503050406030204" pitchFamily="18" charset="0"/>
                <a:cs typeface="Arial MT"/>
              </a:rPr>
              <a:t>la</a:t>
            </a:r>
            <a:r>
              <a:rPr lang="es-ES" sz="1800" dirty="0">
                <a:latin typeface="Century Gothic" panose="020B0502020202020204" pitchFamily="34" charset="0"/>
                <a:ea typeface="Cambria" panose="02040503050406030204" pitchFamily="18" charset="0"/>
                <a:cs typeface="Arial MT"/>
              </a:rPr>
              <a:t> </a:t>
            </a:r>
            <a:r>
              <a:rPr lang="es-ES" sz="1800" b="1" spc="-5" dirty="0">
                <a:latin typeface="Century Gothic" panose="020B0502020202020204" pitchFamily="34" charset="0"/>
                <a:ea typeface="Cambria" panose="02040503050406030204" pitchFamily="18" charset="0"/>
                <a:cs typeface="Arial"/>
              </a:rPr>
              <a:t>tipología adecuada</a:t>
            </a:r>
            <a:r>
              <a:rPr lang="es-ES" sz="1800" b="1" dirty="0">
                <a:latin typeface="Century Gothic" panose="020B0502020202020204" pitchFamily="34" charset="0"/>
                <a:ea typeface="Cambria" panose="02040503050406030204" pitchFamily="18" charset="0"/>
                <a:cs typeface="Arial"/>
              </a:rPr>
              <a:t> </a:t>
            </a:r>
            <a:r>
              <a:rPr lang="es-ES" sz="1800" b="1" spc="-5" dirty="0">
                <a:latin typeface="Century Gothic" panose="020B0502020202020204" pitchFamily="34" charset="0"/>
                <a:ea typeface="Cambria" panose="02040503050406030204" pitchFamily="18" charset="0"/>
                <a:cs typeface="Arial"/>
              </a:rPr>
              <a:t>de</a:t>
            </a:r>
            <a:r>
              <a:rPr lang="es-ES" sz="1800" b="1" dirty="0">
                <a:latin typeface="Century Gothic" panose="020B0502020202020204" pitchFamily="34" charset="0"/>
                <a:ea typeface="Cambria" panose="02040503050406030204" pitchFamily="18" charset="0"/>
                <a:cs typeface="Arial"/>
              </a:rPr>
              <a:t> </a:t>
            </a:r>
            <a:r>
              <a:rPr lang="es-ES" sz="1800" b="1" spc="-5" dirty="0">
                <a:latin typeface="Century Gothic" panose="020B0502020202020204" pitchFamily="34" charset="0"/>
                <a:ea typeface="Cambria" panose="02040503050406030204" pitchFamily="18" charset="0"/>
                <a:cs typeface="Arial"/>
              </a:rPr>
              <a:t>los </a:t>
            </a:r>
            <a:r>
              <a:rPr lang="es-ES" sz="1800" b="1" dirty="0">
                <a:latin typeface="Century Gothic" panose="020B0502020202020204" pitchFamily="34" charset="0"/>
                <a:ea typeface="Cambria" panose="02040503050406030204" pitchFamily="18" charset="0"/>
                <a:cs typeface="Arial"/>
              </a:rPr>
              <a:t> </a:t>
            </a:r>
            <a:r>
              <a:rPr lang="es-ES" sz="1800" b="1" spc="-5" dirty="0">
                <a:latin typeface="Century Gothic" panose="020B0502020202020204" pitchFamily="34" charset="0"/>
                <a:ea typeface="Cambria" panose="02040503050406030204" pitchFamily="18" charset="0"/>
                <a:cs typeface="Arial"/>
              </a:rPr>
              <a:t>productos de</a:t>
            </a:r>
            <a:r>
              <a:rPr lang="es-ES" sz="1800" b="1" dirty="0">
                <a:latin typeface="Century Gothic" panose="020B0502020202020204" pitchFamily="34" charset="0"/>
                <a:ea typeface="Cambria" panose="02040503050406030204" pitchFamily="18" charset="0"/>
                <a:cs typeface="Arial"/>
              </a:rPr>
              <a:t> </a:t>
            </a:r>
            <a:r>
              <a:rPr lang="es-ES" sz="1800" b="1" spc="-5" dirty="0">
                <a:latin typeface="Century Gothic" panose="020B0502020202020204" pitchFamily="34" charset="0"/>
                <a:ea typeface="Cambria" panose="02040503050406030204" pitchFamily="18" charset="0"/>
                <a:cs typeface="Arial"/>
              </a:rPr>
              <a:t>CT</a:t>
            </a:r>
            <a:r>
              <a:rPr lang="es-ES" sz="1800" spc="-5" dirty="0">
                <a:latin typeface="Century Gothic" panose="020B0502020202020204" pitchFamily="34" charset="0"/>
                <a:ea typeface="Cambria" panose="02040503050406030204" pitchFamily="18" charset="0"/>
                <a:cs typeface="Arial MT"/>
              </a:rPr>
              <a:t>I,</a:t>
            </a:r>
            <a:r>
              <a:rPr lang="es-ES" sz="1800" dirty="0">
                <a:latin typeface="Century Gothic" panose="020B0502020202020204" pitchFamily="34" charset="0"/>
                <a:ea typeface="Cambria" panose="02040503050406030204" pitchFamily="18" charset="0"/>
                <a:cs typeface="Arial MT"/>
              </a:rPr>
              <a:t> </a:t>
            </a:r>
            <a:r>
              <a:rPr lang="es-ES" sz="1800" spc="-5" dirty="0">
                <a:latin typeface="Century Gothic" panose="020B0502020202020204" pitchFamily="34" charset="0"/>
                <a:ea typeface="Cambria" panose="02040503050406030204" pitchFamily="18" charset="0"/>
                <a:cs typeface="Arial MT"/>
              </a:rPr>
              <a:t>conforme</a:t>
            </a:r>
            <a:r>
              <a:rPr lang="es-ES" sz="1800" dirty="0">
                <a:latin typeface="Century Gothic" panose="020B0502020202020204" pitchFamily="34" charset="0"/>
                <a:ea typeface="Cambria" panose="02040503050406030204" pitchFamily="18" charset="0"/>
                <a:cs typeface="Arial MT"/>
              </a:rPr>
              <a:t> </a:t>
            </a:r>
            <a:r>
              <a:rPr lang="es-ES" sz="1800" spc="-5" dirty="0">
                <a:latin typeface="Century Gothic" panose="020B0502020202020204" pitchFamily="34" charset="0"/>
                <a:ea typeface="Cambria" panose="02040503050406030204" pitchFamily="18" charset="0"/>
                <a:cs typeface="Arial MT"/>
              </a:rPr>
              <a:t>las</a:t>
            </a:r>
            <a:r>
              <a:rPr lang="es-ES" sz="1800" dirty="0">
                <a:latin typeface="Century Gothic" panose="020B0502020202020204" pitchFamily="34" charset="0"/>
                <a:ea typeface="Cambria" panose="02040503050406030204" pitchFamily="18" charset="0"/>
                <a:cs typeface="Arial MT"/>
              </a:rPr>
              <a:t> </a:t>
            </a:r>
            <a:r>
              <a:rPr lang="es-ES" sz="1800" spc="-5" dirty="0">
                <a:latin typeface="Century Gothic" panose="020B0502020202020204" pitchFamily="34" charset="0"/>
                <a:ea typeface="Cambria" panose="02040503050406030204" pitchFamily="18" charset="0"/>
                <a:cs typeface="Arial MT"/>
              </a:rPr>
              <a:t>definiciones,</a:t>
            </a:r>
            <a:r>
              <a:rPr lang="es-ES" sz="1800" dirty="0">
                <a:latin typeface="Century Gothic" panose="020B0502020202020204" pitchFamily="34" charset="0"/>
                <a:ea typeface="Cambria" panose="02040503050406030204" pitchFamily="18" charset="0"/>
                <a:cs typeface="Arial MT"/>
              </a:rPr>
              <a:t> </a:t>
            </a:r>
            <a:r>
              <a:rPr lang="es-ES" sz="1800" spc="-5" dirty="0">
                <a:latin typeface="Century Gothic" panose="020B0502020202020204" pitchFamily="34" charset="0"/>
                <a:ea typeface="Cambria" panose="02040503050406030204" pitchFamily="18" charset="0"/>
                <a:cs typeface="Arial MT"/>
              </a:rPr>
              <a:t>alcances, </a:t>
            </a:r>
            <a:r>
              <a:rPr lang="es-ES" sz="1800" dirty="0">
                <a:latin typeface="Century Gothic" panose="020B0502020202020204" pitchFamily="34" charset="0"/>
                <a:ea typeface="Cambria" panose="02040503050406030204" pitchFamily="18" charset="0"/>
                <a:cs typeface="Arial MT"/>
              </a:rPr>
              <a:t> </a:t>
            </a:r>
            <a:r>
              <a:rPr lang="es-ES" sz="1800" spc="-5" dirty="0">
                <a:latin typeface="Century Gothic" panose="020B0502020202020204" pitchFamily="34" charset="0"/>
                <a:ea typeface="Cambria" panose="02040503050406030204" pitchFamily="18" charset="0"/>
                <a:cs typeface="Arial MT"/>
              </a:rPr>
              <a:t>requerimientos</a:t>
            </a:r>
            <a:r>
              <a:rPr lang="es-ES" sz="1800" dirty="0">
                <a:latin typeface="Century Gothic" panose="020B0502020202020204" pitchFamily="34" charset="0"/>
                <a:ea typeface="Cambria" panose="02040503050406030204" pitchFamily="18" charset="0"/>
                <a:cs typeface="Arial MT"/>
              </a:rPr>
              <a:t> </a:t>
            </a:r>
            <a:r>
              <a:rPr lang="es-ES" sz="1800" spc="-5" dirty="0">
                <a:latin typeface="Century Gothic" panose="020B0502020202020204" pitchFamily="34" charset="0"/>
                <a:ea typeface="Cambria" panose="02040503050406030204" pitchFamily="18" charset="0"/>
                <a:cs typeface="Arial MT"/>
              </a:rPr>
              <a:t>de</a:t>
            </a:r>
            <a:r>
              <a:rPr lang="es-ES" sz="1800" dirty="0">
                <a:latin typeface="Century Gothic" panose="020B0502020202020204" pitchFamily="34" charset="0"/>
                <a:ea typeface="Cambria" panose="02040503050406030204" pitchFamily="18" charset="0"/>
                <a:cs typeface="Arial MT"/>
              </a:rPr>
              <a:t> </a:t>
            </a:r>
            <a:r>
              <a:rPr lang="es-ES" sz="1800" b="1" spc="-5" dirty="0">
                <a:latin typeface="Century Gothic" panose="020B0502020202020204" pitchFamily="34" charset="0"/>
                <a:ea typeface="Cambria" panose="02040503050406030204" pitchFamily="18" charset="0"/>
                <a:cs typeface="Arial"/>
              </a:rPr>
              <a:t>existencia</a:t>
            </a:r>
            <a:r>
              <a:rPr lang="es-ES" sz="1800" b="1" dirty="0">
                <a:latin typeface="Century Gothic" panose="020B0502020202020204" pitchFamily="34" charset="0"/>
                <a:ea typeface="Cambria" panose="02040503050406030204" pitchFamily="18" charset="0"/>
                <a:cs typeface="Arial"/>
              </a:rPr>
              <a:t> </a:t>
            </a:r>
            <a:r>
              <a:rPr lang="es-ES" sz="1800" b="1" spc="-5" dirty="0">
                <a:latin typeface="Century Gothic" panose="020B0502020202020204" pitchFamily="34" charset="0"/>
                <a:ea typeface="Cambria" panose="02040503050406030204" pitchFamily="18" charset="0"/>
                <a:cs typeface="Arial"/>
              </a:rPr>
              <a:t>y</a:t>
            </a:r>
            <a:r>
              <a:rPr lang="es-ES" sz="1800" b="1" dirty="0">
                <a:latin typeface="Century Gothic" panose="020B0502020202020204" pitchFamily="34" charset="0"/>
                <a:ea typeface="Cambria" panose="02040503050406030204" pitchFamily="18" charset="0"/>
                <a:cs typeface="Arial"/>
              </a:rPr>
              <a:t> </a:t>
            </a:r>
            <a:r>
              <a:rPr lang="es-ES" sz="1800" b="1" spc="-5" dirty="0">
                <a:latin typeface="Century Gothic" panose="020B0502020202020204" pitchFamily="34" charset="0"/>
                <a:ea typeface="Cambria" panose="02040503050406030204" pitchFamily="18" charset="0"/>
                <a:cs typeface="Arial"/>
              </a:rPr>
              <a:t>de</a:t>
            </a:r>
            <a:r>
              <a:rPr lang="es-ES" sz="1800" b="1" dirty="0">
                <a:latin typeface="Century Gothic" panose="020B0502020202020204" pitchFamily="34" charset="0"/>
                <a:ea typeface="Cambria" panose="02040503050406030204" pitchFamily="18" charset="0"/>
                <a:cs typeface="Arial"/>
              </a:rPr>
              <a:t> </a:t>
            </a:r>
            <a:r>
              <a:rPr lang="es-ES" sz="1800" b="1" spc="-5" dirty="0">
                <a:latin typeface="Century Gothic" panose="020B0502020202020204" pitchFamily="34" charset="0"/>
                <a:ea typeface="Cambria" panose="02040503050406030204" pitchFamily="18" charset="0"/>
                <a:cs typeface="Arial"/>
              </a:rPr>
              <a:t>calidad</a:t>
            </a:r>
            <a:r>
              <a:rPr lang="es-ES" sz="1800" b="1" dirty="0">
                <a:latin typeface="Century Gothic" panose="020B0502020202020204" pitchFamily="34" charset="0"/>
                <a:ea typeface="Cambria" panose="02040503050406030204" pitchFamily="18" charset="0"/>
                <a:cs typeface="Arial"/>
              </a:rPr>
              <a:t> </a:t>
            </a:r>
            <a:r>
              <a:rPr lang="es-ES" sz="1800" spc="-5" dirty="0">
                <a:latin typeface="Century Gothic" panose="020B0502020202020204" pitchFamily="34" charset="0"/>
                <a:ea typeface="Cambria" panose="02040503050406030204" pitchFamily="18" charset="0"/>
                <a:cs typeface="Arial MT"/>
              </a:rPr>
              <a:t>establecidos</a:t>
            </a:r>
            <a:r>
              <a:rPr lang="es-ES" sz="1800" dirty="0">
                <a:latin typeface="Century Gothic" panose="020B0502020202020204" pitchFamily="34" charset="0"/>
                <a:ea typeface="Cambria" panose="02040503050406030204" pitchFamily="18" charset="0"/>
                <a:cs typeface="Arial MT"/>
              </a:rPr>
              <a:t> </a:t>
            </a:r>
            <a:r>
              <a:rPr lang="es-ES" sz="1800" spc="-5" dirty="0">
                <a:latin typeface="Century Gothic" panose="020B0502020202020204" pitchFamily="34" charset="0"/>
                <a:ea typeface="Cambria" panose="02040503050406030204" pitchFamily="18" charset="0"/>
                <a:cs typeface="Arial MT"/>
              </a:rPr>
              <a:t>en</a:t>
            </a:r>
            <a:r>
              <a:rPr lang="es-ES" sz="1800" dirty="0">
                <a:latin typeface="Century Gothic" panose="020B0502020202020204" pitchFamily="34" charset="0"/>
                <a:ea typeface="Cambria" panose="02040503050406030204" pitchFamily="18" charset="0"/>
                <a:cs typeface="Arial MT"/>
              </a:rPr>
              <a:t> </a:t>
            </a:r>
            <a:r>
              <a:rPr lang="es-ES" sz="1800" spc="-5" dirty="0">
                <a:latin typeface="Century Gothic" panose="020B0502020202020204" pitchFamily="34" charset="0"/>
                <a:ea typeface="Cambria" panose="02040503050406030204" pitchFamily="18" charset="0"/>
                <a:cs typeface="Arial MT"/>
              </a:rPr>
              <a:t>este </a:t>
            </a:r>
            <a:r>
              <a:rPr lang="es-ES" sz="1800" dirty="0">
                <a:latin typeface="Century Gothic" panose="020B0502020202020204" pitchFamily="34" charset="0"/>
                <a:ea typeface="Cambria" panose="02040503050406030204" pitchFamily="18" charset="0"/>
                <a:cs typeface="Arial MT"/>
              </a:rPr>
              <a:t> </a:t>
            </a:r>
            <a:r>
              <a:rPr lang="es-ES" sz="1800" spc="-5" dirty="0">
                <a:latin typeface="Century Gothic" panose="020B0502020202020204" pitchFamily="34" charset="0"/>
                <a:ea typeface="Cambria" panose="02040503050406030204" pitchFamily="18" charset="0"/>
                <a:cs typeface="Arial MT"/>
              </a:rPr>
              <a:t>documento conceptual.</a:t>
            </a:r>
            <a:endParaRPr lang="es-ES" sz="1800" dirty="0">
              <a:latin typeface="Century Gothic" panose="020B0502020202020204" pitchFamily="34" charset="0"/>
              <a:ea typeface="Cambria" panose="02040503050406030204" pitchFamily="18" charset="0"/>
              <a:cs typeface="Arial MT"/>
            </a:endParaRPr>
          </a:p>
          <a:p>
            <a:endParaRPr lang="es-CO" dirty="0"/>
          </a:p>
        </p:txBody>
      </p:sp>
    </p:spTree>
    <p:extLst>
      <p:ext uri="{BB962C8B-B14F-4D97-AF65-F5344CB8AC3E}">
        <p14:creationId xmlns:p14="http://schemas.microsoft.com/office/powerpoint/2010/main" val="2432285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7FE6F9D-7D2A-42F3-ADD1-CE129DB7C95E}"/>
              </a:ext>
            </a:extLst>
          </p:cNvPr>
          <p:cNvPicPr>
            <a:picLocks noChangeAspect="1"/>
          </p:cNvPicPr>
          <p:nvPr/>
        </p:nvPicPr>
        <p:blipFill>
          <a:blip r:embed="rId2"/>
          <a:stretch>
            <a:fillRect/>
          </a:stretch>
        </p:blipFill>
        <p:spPr>
          <a:xfrm>
            <a:off x="0" y="0"/>
            <a:ext cx="12192000" cy="6858000"/>
          </a:xfrm>
          <a:prstGeom prst="rect">
            <a:avLst/>
          </a:prstGeom>
        </p:spPr>
      </p:pic>
      <p:pic>
        <p:nvPicPr>
          <p:cNvPr id="4" name="object 3">
            <a:extLst>
              <a:ext uri="{FF2B5EF4-FFF2-40B4-BE49-F238E27FC236}">
                <a16:creationId xmlns:a16="http://schemas.microsoft.com/office/drawing/2014/main" id="{601CB209-B4D3-4796-AFD0-312D393C500F}"/>
              </a:ext>
            </a:extLst>
          </p:cNvPr>
          <p:cNvPicPr/>
          <p:nvPr/>
        </p:nvPicPr>
        <p:blipFill rotWithShape="1">
          <a:blip r:embed="rId3" cstate="print"/>
          <a:srcRect t="8326"/>
          <a:stretch/>
        </p:blipFill>
        <p:spPr>
          <a:xfrm>
            <a:off x="1477651" y="1378857"/>
            <a:ext cx="8763878" cy="4885166"/>
          </a:xfrm>
          <a:prstGeom prst="rect">
            <a:avLst/>
          </a:prstGeom>
        </p:spPr>
      </p:pic>
      <p:sp>
        <p:nvSpPr>
          <p:cNvPr id="5" name="object 7">
            <a:extLst>
              <a:ext uri="{FF2B5EF4-FFF2-40B4-BE49-F238E27FC236}">
                <a16:creationId xmlns:a16="http://schemas.microsoft.com/office/drawing/2014/main" id="{6CE29355-D5BC-49ED-96B4-3F791E050C83}"/>
              </a:ext>
            </a:extLst>
          </p:cNvPr>
          <p:cNvSpPr/>
          <p:nvPr/>
        </p:nvSpPr>
        <p:spPr>
          <a:xfrm>
            <a:off x="1495443" y="2709332"/>
            <a:ext cx="8763878" cy="643467"/>
          </a:xfrm>
          <a:custGeom>
            <a:avLst/>
            <a:gdLst/>
            <a:ahLst/>
            <a:cxnLst/>
            <a:rect l="l" t="t" r="r" b="b"/>
            <a:pathLst>
              <a:path w="13159740" h="991235">
                <a:moveTo>
                  <a:pt x="0" y="0"/>
                </a:moveTo>
                <a:lnTo>
                  <a:pt x="13159267" y="0"/>
                </a:lnTo>
                <a:lnTo>
                  <a:pt x="13159267" y="990748"/>
                </a:lnTo>
                <a:lnTo>
                  <a:pt x="0" y="990748"/>
                </a:lnTo>
                <a:lnTo>
                  <a:pt x="0" y="0"/>
                </a:lnTo>
                <a:close/>
              </a:path>
            </a:pathLst>
          </a:custGeom>
          <a:ln w="57150">
            <a:solidFill>
              <a:srgbClr val="C00000"/>
            </a:solidFill>
          </a:ln>
        </p:spPr>
        <p:txBody>
          <a:bodyPr wrap="square" lIns="0" tIns="0" rIns="0" bIns="0" rtlCol="0"/>
          <a:lstStyle/>
          <a:p>
            <a:endParaRPr dirty="0"/>
          </a:p>
        </p:txBody>
      </p:sp>
      <p:sp>
        <p:nvSpPr>
          <p:cNvPr id="6" name="Flecha: a la derecha 5">
            <a:extLst>
              <a:ext uri="{FF2B5EF4-FFF2-40B4-BE49-F238E27FC236}">
                <a16:creationId xmlns:a16="http://schemas.microsoft.com/office/drawing/2014/main" id="{347CAD67-C104-4864-9460-5E4954ECA461}"/>
              </a:ext>
            </a:extLst>
          </p:cNvPr>
          <p:cNvSpPr/>
          <p:nvPr/>
        </p:nvSpPr>
        <p:spPr>
          <a:xfrm>
            <a:off x="220998" y="2689979"/>
            <a:ext cx="1161143" cy="68217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TextBox 1">
            <a:extLst>
              <a:ext uri="{FF2B5EF4-FFF2-40B4-BE49-F238E27FC236}">
                <a16:creationId xmlns:a16="http://schemas.microsoft.com/office/drawing/2014/main" id="{9EE52B8B-4EB0-44C9-A401-EA7C302F5BBE}"/>
              </a:ext>
            </a:extLst>
          </p:cNvPr>
          <p:cNvSpPr txBox="1"/>
          <p:nvPr/>
        </p:nvSpPr>
        <p:spPr>
          <a:xfrm>
            <a:off x="1477651" y="574971"/>
            <a:ext cx="4213726" cy="707886"/>
          </a:xfrm>
          <a:prstGeom prst="rect">
            <a:avLst/>
          </a:prstGeom>
          <a:noFill/>
        </p:spPr>
        <p:txBody>
          <a:bodyPr wrap="square" rtlCol="0">
            <a:spAutoFit/>
          </a:bodyPr>
          <a:lstStyle/>
          <a:p>
            <a:pPr algn="ctr"/>
            <a:r>
              <a:rPr lang="es-ES" sz="4000" b="1" dirty="0">
                <a:effectLst>
                  <a:outerShdw blurRad="38100" dist="38100" dir="2700000" algn="tl">
                    <a:srgbClr val="000000">
                      <a:alpha val="43137"/>
                    </a:srgbClr>
                  </a:outerShdw>
                </a:effectLst>
                <a:latin typeface="Century Gothic" panose="020B0502020202020204" pitchFamily="34" charset="0"/>
              </a:rPr>
              <a:t>Cronograma</a:t>
            </a:r>
          </a:p>
        </p:txBody>
      </p:sp>
    </p:spTree>
    <p:extLst>
      <p:ext uri="{BB962C8B-B14F-4D97-AF65-F5344CB8AC3E}">
        <p14:creationId xmlns:p14="http://schemas.microsoft.com/office/powerpoint/2010/main" val="1735278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362A748-2205-470E-AF94-5B1DEC35E13E}"/>
              </a:ext>
            </a:extLst>
          </p:cNvPr>
          <p:cNvPicPr>
            <a:picLocks noChangeAspect="1"/>
          </p:cNvPicPr>
          <p:nvPr/>
        </p:nvPicPr>
        <p:blipFill>
          <a:blip r:embed="rId2"/>
          <a:stretch>
            <a:fillRect/>
          </a:stretch>
        </p:blipFill>
        <p:spPr>
          <a:xfrm>
            <a:off x="0" y="0"/>
            <a:ext cx="12192000" cy="6858000"/>
          </a:xfrm>
          <a:prstGeom prst="rect">
            <a:avLst/>
          </a:prstGeom>
        </p:spPr>
      </p:pic>
      <p:sp>
        <p:nvSpPr>
          <p:cNvPr id="8" name="Título 1">
            <a:extLst>
              <a:ext uri="{FF2B5EF4-FFF2-40B4-BE49-F238E27FC236}">
                <a16:creationId xmlns:a16="http://schemas.microsoft.com/office/drawing/2014/main" id="{85079F0A-95F0-49A8-84BD-10B45D59C35E}"/>
              </a:ext>
            </a:extLst>
          </p:cNvPr>
          <p:cNvSpPr txBox="1">
            <a:spLocks/>
          </p:cNvSpPr>
          <p:nvPr/>
        </p:nvSpPr>
        <p:spPr>
          <a:xfrm>
            <a:off x="960440" y="306326"/>
            <a:ext cx="10213361" cy="69645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2000" b="1" dirty="0">
                <a:latin typeface="Century Gothic" panose="020B0502020202020204" pitchFamily="34" charset="0"/>
              </a:rPr>
              <a:t>Lineamientos internos para participar en la Convocatoria No. 957 de Minciencias</a:t>
            </a:r>
            <a:endParaRPr lang="en-US" sz="2000" b="1" dirty="0">
              <a:latin typeface="Century Gothic" panose="020B0502020202020204" pitchFamily="34" charset="0"/>
            </a:endParaRPr>
          </a:p>
        </p:txBody>
      </p:sp>
      <p:sp>
        <p:nvSpPr>
          <p:cNvPr id="9" name="Marcador de número de diapositiva 1">
            <a:extLst>
              <a:ext uri="{FF2B5EF4-FFF2-40B4-BE49-F238E27FC236}">
                <a16:creationId xmlns:a16="http://schemas.microsoft.com/office/drawing/2014/main" id="{248FF01A-B781-479F-842E-2F8C648D8017}"/>
              </a:ext>
            </a:extLst>
          </p:cNvPr>
          <p:cNvSpPr>
            <a:spLocks noGrp="1"/>
          </p:cNvSpPr>
          <p:nvPr>
            <p:ph type="sldNum" sz="quarter" idx="12"/>
          </p:nvPr>
        </p:nvSpPr>
        <p:spPr>
          <a:xfrm>
            <a:off x="8788400" y="6127750"/>
            <a:ext cx="2743200" cy="365125"/>
          </a:xfrm>
        </p:spPr>
        <p:txBody>
          <a:bodyPr/>
          <a:lstStyle/>
          <a:p>
            <a:fld id="{233B02DB-5781-F943-94F9-873A9A973557}" type="slidenum">
              <a:rPr lang="es-ES_tradnl" smtClean="0"/>
              <a:t>13</a:t>
            </a:fld>
            <a:endParaRPr lang="es-ES_tradnl"/>
          </a:p>
        </p:txBody>
      </p:sp>
      <p:sp>
        <p:nvSpPr>
          <p:cNvPr id="14" name="TextBox 11">
            <a:extLst>
              <a:ext uri="{FF2B5EF4-FFF2-40B4-BE49-F238E27FC236}">
                <a16:creationId xmlns:a16="http://schemas.microsoft.com/office/drawing/2014/main" id="{C820A0D8-B8C5-480E-8533-5FFE7B5F1354}"/>
              </a:ext>
            </a:extLst>
          </p:cNvPr>
          <p:cNvSpPr txBox="1"/>
          <p:nvPr/>
        </p:nvSpPr>
        <p:spPr bwMode="auto">
          <a:xfrm>
            <a:off x="2068346" y="2692287"/>
            <a:ext cx="570487" cy="467820"/>
          </a:xfrm>
          <a:prstGeom prst="rect">
            <a:avLst/>
          </a:prstGeom>
          <a:noFill/>
        </p:spPr>
        <p:txBody>
          <a:bodyPr wrap="square" lIns="0" tIns="0" rIns="0" bIns="0">
            <a:spAutoFit/>
          </a:bodyPr>
          <a:lstStyle/>
          <a:p>
            <a:pPr lvl="0" algn="ctr"/>
            <a:endParaRPr lang="en-US" sz="3040" b="1" dirty="0">
              <a:solidFill>
                <a:schemeClr val="bg1"/>
              </a:solidFill>
              <a:latin typeface="+mj-lt"/>
              <a:ea typeface="EverSlide Office" charset="0"/>
              <a:cs typeface="EverSlide Office" charset="0"/>
            </a:endParaRPr>
          </a:p>
        </p:txBody>
      </p:sp>
      <p:sp>
        <p:nvSpPr>
          <p:cNvPr id="34" name="CuadroTexto 33">
            <a:extLst>
              <a:ext uri="{FF2B5EF4-FFF2-40B4-BE49-F238E27FC236}">
                <a16:creationId xmlns:a16="http://schemas.microsoft.com/office/drawing/2014/main" id="{9B048D36-64CA-45C3-BF92-14115CE2047A}"/>
              </a:ext>
            </a:extLst>
          </p:cNvPr>
          <p:cNvSpPr txBox="1"/>
          <p:nvPr/>
        </p:nvSpPr>
        <p:spPr>
          <a:xfrm>
            <a:off x="7236510" y="4377189"/>
            <a:ext cx="3252368" cy="461665"/>
          </a:xfrm>
          <a:prstGeom prst="rect">
            <a:avLst/>
          </a:prstGeom>
          <a:noFill/>
        </p:spPr>
        <p:txBody>
          <a:bodyPr wrap="square" rtlCol="0">
            <a:spAutoFit/>
          </a:bodyPr>
          <a:lstStyle/>
          <a:p>
            <a:pPr algn="ctr"/>
            <a:r>
              <a:rPr lang="es-MX" sz="1200" dirty="0">
                <a:latin typeface="Century Gothic" panose="020B0502020202020204" pitchFamily="34" charset="0"/>
              </a:rPr>
              <a:t>Solicitud de aval institucional del grupo de investigación e Investigadores</a:t>
            </a:r>
            <a:endParaRPr lang="es-CO" sz="1200" dirty="0">
              <a:latin typeface="Century Gothic" panose="020B0502020202020204" pitchFamily="34" charset="0"/>
            </a:endParaRPr>
          </a:p>
        </p:txBody>
      </p:sp>
      <p:sp>
        <p:nvSpPr>
          <p:cNvPr id="38" name="Rectángulo 37">
            <a:extLst>
              <a:ext uri="{FF2B5EF4-FFF2-40B4-BE49-F238E27FC236}">
                <a16:creationId xmlns:a16="http://schemas.microsoft.com/office/drawing/2014/main" id="{65F44032-46B3-4B31-AC3F-C0C06E2F8BC4}"/>
              </a:ext>
            </a:extLst>
          </p:cNvPr>
          <p:cNvSpPr/>
          <p:nvPr/>
        </p:nvSpPr>
        <p:spPr>
          <a:xfrm>
            <a:off x="4657199" y="4482252"/>
            <a:ext cx="2322157" cy="830997"/>
          </a:xfrm>
          <a:prstGeom prst="rect">
            <a:avLst/>
          </a:prstGeom>
        </p:spPr>
        <p:txBody>
          <a:bodyPr wrap="square">
            <a:spAutoFit/>
          </a:bodyPr>
          <a:lstStyle/>
          <a:p>
            <a:pPr algn="ctr" defTabSz="890900">
              <a:defRPr/>
            </a:pPr>
            <a:r>
              <a:rPr lang="es-MX" sz="1200" dirty="0">
                <a:latin typeface="Century Gothic" panose="020B0502020202020204" pitchFamily="34" charset="0"/>
              </a:rPr>
              <a:t>Las certificaciones de libros o capítulos en libros de formación y de investigación y Semilleros.</a:t>
            </a:r>
            <a:endParaRPr lang="es-CO" sz="1200" dirty="0">
              <a:latin typeface="Century Gothic" panose="020B0502020202020204" pitchFamily="34" charset="0"/>
              <a:ea typeface="Cambria" panose="02040503050406030204" pitchFamily="18" charset="0"/>
            </a:endParaRPr>
          </a:p>
        </p:txBody>
      </p:sp>
      <p:sp>
        <p:nvSpPr>
          <p:cNvPr id="39" name="Rectángulo 38">
            <a:extLst>
              <a:ext uri="{FF2B5EF4-FFF2-40B4-BE49-F238E27FC236}">
                <a16:creationId xmlns:a16="http://schemas.microsoft.com/office/drawing/2014/main" id="{0C3E8E91-E0C7-4DCC-9E96-CB4C9D4F85D6}"/>
              </a:ext>
            </a:extLst>
          </p:cNvPr>
          <p:cNvSpPr/>
          <p:nvPr/>
        </p:nvSpPr>
        <p:spPr>
          <a:xfrm>
            <a:off x="1286611" y="4542600"/>
            <a:ext cx="2987015" cy="276999"/>
          </a:xfrm>
          <a:prstGeom prst="rect">
            <a:avLst/>
          </a:prstGeom>
        </p:spPr>
        <p:txBody>
          <a:bodyPr wrap="square">
            <a:spAutoFit/>
          </a:bodyPr>
          <a:lstStyle/>
          <a:p>
            <a:pPr lvl="0" algn="ctr" defTabSz="890900">
              <a:defRPr/>
            </a:pPr>
            <a:r>
              <a:rPr lang="es-ES" sz="1200" dirty="0">
                <a:latin typeface="Century Gothic" panose="020B0502020202020204" pitchFamily="34" charset="0"/>
              </a:rPr>
              <a:t>Ventana de observación</a:t>
            </a:r>
          </a:p>
        </p:txBody>
      </p:sp>
      <p:sp>
        <p:nvSpPr>
          <p:cNvPr id="41" name="Rectángulo 40">
            <a:extLst>
              <a:ext uri="{FF2B5EF4-FFF2-40B4-BE49-F238E27FC236}">
                <a16:creationId xmlns:a16="http://schemas.microsoft.com/office/drawing/2014/main" id="{7BFD413A-30A2-44D2-9779-7AAD7A2861C7}"/>
              </a:ext>
            </a:extLst>
          </p:cNvPr>
          <p:cNvSpPr/>
          <p:nvPr/>
        </p:nvSpPr>
        <p:spPr>
          <a:xfrm>
            <a:off x="3111585" y="1400716"/>
            <a:ext cx="2322157" cy="1015663"/>
          </a:xfrm>
          <a:prstGeom prst="rect">
            <a:avLst/>
          </a:prstGeom>
        </p:spPr>
        <p:txBody>
          <a:bodyPr wrap="square">
            <a:spAutoFit/>
          </a:bodyPr>
          <a:lstStyle/>
          <a:p>
            <a:pPr algn="ctr" defTabSz="890900">
              <a:defRPr/>
            </a:pPr>
            <a:r>
              <a:rPr lang="es-MX" sz="1200" dirty="0">
                <a:latin typeface="Century Gothic" panose="020B0502020202020204" pitchFamily="34" charset="0"/>
              </a:rPr>
              <a:t>Todos los grupos interesados deberán tener resolución de </a:t>
            </a:r>
          </a:p>
          <a:p>
            <a:pPr algn="ctr" defTabSz="890900">
              <a:defRPr/>
            </a:pPr>
            <a:r>
              <a:rPr lang="es-MX" sz="1200" b="1" dirty="0">
                <a:latin typeface="Century Gothic" panose="020B0502020202020204" pitchFamily="34" charset="0"/>
              </a:rPr>
              <a:t>reconocimiento institucional </a:t>
            </a:r>
            <a:r>
              <a:rPr lang="es-MX" sz="1200" dirty="0">
                <a:latin typeface="Century Gothic" panose="020B0502020202020204" pitchFamily="34" charset="0"/>
              </a:rPr>
              <a:t>vigente a la fecha de la convocatoria .</a:t>
            </a:r>
            <a:endParaRPr lang="es-CO" sz="1200" dirty="0">
              <a:latin typeface="Century Gothic" panose="020B0502020202020204" pitchFamily="34" charset="0"/>
              <a:ea typeface="Cambria" panose="02040503050406030204" pitchFamily="18" charset="0"/>
            </a:endParaRPr>
          </a:p>
        </p:txBody>
      </p:sp>
      <p:sp>
        <p:nvSpPr>
          <p:cNvPr id="42" name="Rectángulo 41">
            <a:extLst>
              <a:ext uri="{FF2B5EF4-FFF2-40B4-BE49-F238E27FC236}">
                <a16:creationId xmlns:a16="http://schemas.microsoft.com/office/drawing/2014/main" id="{1271E44D-351A-43D6-A321-801F0ADFF0A5}"/>
              </a:ext>
            </a:extLst>
          </p:cNvPr>
          <p:cNvSpPr/>
          <p:nvPr/>
        </p:nvSpPr>
        <p:spPr>
          <a:xfrm>
            <a:off x="4524269" y="5712169"/>
            <a:ext cx="2446149" cy="830997"/>
          </a:xfrm>
          <a:prstGeom prst="rect">
            <a:avLst/>
          </a:prstGeom>
        </p:spPr>
        <p:txBody>
          <a:bodyPr wrap="square">
            <a:spAutoFit/>
          </a:bodyPr>
          <a:lstStyle/>
          <a:p>
            <a:pPr algn="ctr" defTabSz="890900">
              <a:defRPr/>
            </a:pPr>
            <a:r>
              <a:rPr lang="es-MX" sz="1200" dirty="0">
                <a:latin typeface="Century Gothic" panose="020B0502020202020204" pitchFamily="34" charset="0"/>
              </a:rPr>
              <a:t>correo DIEF cada Facultad antes del </a:t>
            </a:r>
            <a:endParaRPr lang="es-MX" sz="1200" b="1" dirty="0">
              <a:latin typeface="Century Gothic" panose="020B0502020202020204" pitchFamily="34" charset="0"/>
            </a:endParaRPr>
          </a:p>
          <a:p>
            <a:pPr algn="ctr" defTabSz="890900">
              <a:defRPr/>
            </a:pPr>
            <a:r>
              <a:rPr lang="es-MX" sz="1200" b="1" dirty="0">
                <a:latin typeface="Century Gothic" panose="020B0502020202020204" pitchFamily="34" charset="0"/>
              </a:rPr>
              <a:t>2 de agosto de 2024 </a:t>
            </a:r>
          </a:p>
          <a:p>
            <a:pPr algn="ctr" defTabSz="890900">
              <a:defRPr/>
            </a:pPr>
            <a:r>
              <a:rPr lang="es-MX" sz="1200" b="1" dirty="0">
                <a:latin typeface="Century Gothic" panose="020B0502020202020204" pitchFamily="34" charset="0"/>
              </a:rPr>
              <a:t>a las 5:00 pm</a:t>
            </a:r>
            <a:endParaRPr lang="es-ES" sz="1200" b="1" dirty="0">
              <a:latin typeface="Century Gothic" panose="020B0502020202020204" pitchFamily="34" charset="0"/>
            </a:endParaRPr>
          </a:p>
        </p:txBody>
      </p:sp>
      <p:sp>
        <p:nvSpPr>
          <p:cNvPr id="45" name="Rectángulo 44">
            <a:extLst>
              <a:ext uri="{FF2B5EF4-FFF2-40B4-BE49-F238E27FC236}">
                <a16:creationId xmlns:a16="http://schemas.microsoft.com/office/drawing/2014/main" id="{DCED3BDA-7BB3-4E97-BCFD-6D4B5664FB1B}"/>
              </a:ext>
            </a:extLst>
          </p:cNvPr>
          <p:cNvSpPr/>
          <p:nvPr/>
        </p:nvSpPr>
        <p:spPr>
          <a:xfrm>
            <a:off x="6449557" y="2108602"/>
            <a:ext cx="1669047" cy="307777"/>
          </a:xfrm>
          <a:prstGeom prst="rect">
            <a:avLst/>
          </a:prstGeom>
        </p:spPr>
        <p:txBody>
          <a:bodyPr wrap="none">
            <a:spAutoFit/>
          </a:bodyPr>
          <a:lstStyle/>
          <a:p>
            <a:pPr algn="ctr" defTabSz="890900">
              <a:defRPr/>
            </a:pPr>
            <a:r>
              <a:rPr lang="es-ES" sz="1400" b="1" dirty="0">
                <a:latin typeface="Century Gothic" panose="020B0502020202020204" pitchFamily="34" charset="0"/>
              </a:rPr>
              <a:t>Aval Institucional</a:t>
            </a:r>
            <a:endParaRPr lang="es-CO" sz="1200" b="1" dirty="0">
              <a:latin typeface="Century Gothic" panose="020B0502020202020204" pitchFamily="34" charset="0"/>
              <a:ea typeface="Cambria" panose="02040503050406030204" pitchFamily="18" charset="0"/>
            </a:endParaRPr>
          </a:p>
        </p:txBody>
      </p:sp>
      <p:pic>
        <p:nvPicPr>
          <p:cNvPr id="46" name="Imagen 45">
            <a:extLst>
              <a:ext uri="{FF2B5EF4-FFF2-40B4-BE49-F238E27FC236}">
                <a16:creationId xmlns:a16="http://schemas.microsoft.com/office/drawing/2014/main" id="{AC83DD0B-7AC8-4602-8FE5-5194AE5D897B}"/>
              </a:ext>
            </a:extLst>
          </p:cNvPr>
          <p:cNvPicPr>
            <a:picLocks noChangeAspect="1"/>
          </p:cNvPicPr>
          <p:nvPr/>
        </p:nvPicPr>
        <p:blipFill>
          <a:blip r:embed="rId3"/>
          <a:stretch>
            <a:fillRect/>
          </a:stretch>
        </p:blipFill>
        <p:spPr>
          <a:xfrm>
            <a:off x="2799198" y="1747341"/>
            <a:ext cx="300393" cy="300393"/>
          </a:xfrm>
          <a:prstGeom prst="rect">
            <a:avLst/>
          </a:prstGeom>
        </p:spPr>
      </p:pic>
      <p:pic>
        <p:nvPicPr>
          <p:cNvPr id="49" name="Gráfico 48" descr="Flecha lineal: recta">
            <a:extLst>
              <a:ext uri="{FF2B5EF4-FFF2-40B4-BE49-F238E27FC236}">
                <a16:creationId xmlns:a16="http://schemas.microsoft.com/office/drawing/2014/main" id="{FA3AB445-4DE3-4AE2-8196-C07CAF3B4F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5528412" y="5263033"/>
            <a:ext cx="338554" cy="338554"/>
          </a:xfrm>
          <a:prstGeom prst="rect">
            <a:avLst/>
          </a:prstGeom>
        </p:spPr>
      </p:pic>
      <p:sp>
        <p:nvSpPr>
          <p:cNvPr id="50" name="CuadroTexto 49">
            <a:extLst>
              <a:ext uri="{FF2B5EF4-FFF2-40B4-BE49-F238E27FC236}">
                <a16:creationId xmlns:a16="http://schemas.microsoft.com/office/drawing/2014/main" id="{EA07932D-51C2-4116-A289-63C73B4C2DAF}"/>
              </a:ext>
            </a:extLst>
          </p:cNvPr>
          <p:cNvSpPr txBox="1"/>
          <p:nvPr/>
        </p:nvSpPr>
        <p:spPr>
          <a:xfrm>
            <a:off x="6067121" y="1178265"/>
            <a:ext cx="2433918" cy="646331"/>
          </a:xfrm>
          <a:prstGeom prst="rect">
            <a:avLst/>
          </a:prstGeom>
          <a:noFill/>
        </p:spPr>
        <p:txBody>
          <a:bodyPr wrap="square" rtlCol="0">
            <a:spAutoFit/>
          </a:bodyPr>
          <a:lstStyle/>
          <a:p>
            <a:pPr algn="ctr"/>
            <a:r>
              <a:rPr lang="es-MX" sz="1200" dirty="0">
                <a:latin typeface="Century Gothic" panose="020B0502020202020204" pitchFamily="34" charset="0"/>
              </a:rPr>
              <a:t>Diligenciar y actualizar la información en el GrupLAC y CvLAC</a:t>
            </a:r>
            <a:endParaRPr lang="es-CO" sz="1200" dirty="0">
              <a:latin typeface="Century Gothic" panose="020B0502020202020204" pitchFamily="34" charset="0"/>
            </a:endParaRPr>
          </a:p>
        </p:txBody>
      </p:sp>
      <p:pic>
        <p:nvPicPr>
          <p:cNvPr id="51" name="Gráfico 50" descr="Flecha lineal: recta">
            <a:extLst>
              <a:ext uri="{FF2B5EF4-FFF2-40B4-BE49-F238E27FC236}">
                <a16:creationId xmlns:a16="http://schemas.microsoft.com/office/drawing/2014/main" id="{F467F1CC-BA54-4021-8AF4-EA0E7DAD455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400000">
            <a:off x="7131277" y="1832883"/>
            <a:ext cx="305606" cy="305606"/>
          </a:xfrm>
          <a:prstGeom prst="rect">
            <a:avLst/>
          </a:prstGeom>
        </p:spPr>
      </p:pic>
      <p:pic>
        <p:nvPicPr>
          <p:cNvPr id="52" name="Gráfico 51" descr="Flecha lineal: recta">
            <a:extLst>
              <a:ext uri="{FF2B5EF4-FFF2-40B4-BE49-F238E27FC236}">
                <a16:creationId xmlns:a16="http://schemas.microsoft.com/office/drawing/2014/main" id="{0F8236F1-786C-4334-9B4F-DE6C30AF2D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8698233" y="4714604"/>
            <a:ext cx="180333" cy="338554"/>
          </a:xfrm>
          <a:prstGeom prst="rect">
            <a:avLst/>
          </a:prstGeom>
        </p:spPr>
      </p:pic>
      <p:sp>
        <p:nvSpPr>
          <p:cNvPr id="53" name="CuadroTexto 52">
            <a:extLst>
              <a:ext uri="{FF2B5EF4-FFF2-40B4-BE49-F238E27FC236}">
                <a16:creationId xmlns:a16="http://schemas.microsoft.com/office/drawing/2014/main" id="{5619170E-1854-4F84-9FD2-904DD77CC3EF}"/>
              </a:ext>
            </a:extLst>
          </p:cNvPr>
          <p:cNvSpPr txBox="1"/>
          <p:nvPr/>
        </p:nvSpPr>
        <p:spPr>
          <a:xfrm>
            <a:off x="6811822" y="4953839"/>
            <a:ext cx="4130527" cy="938719"/>
          </a:xfrm>
          <a:prstGeom prst="rect">
            <a:avLst/>
          </a:prstGeom>
          <a:noFill/>
        </p:spPr>
        <p:txBody>
          <a:bodyPr wrap="square" rtlCol="0">
            <a:spAutoFit/>
          </a:bodyPr>
          <a:lstStyle/>
          <a:p>
            <a:pPr marL="285750" indent="-285750" algn="ctr">
              <a:buFont typeface="Wingdings" panose="05000000000000000000" pitchFamily="2" charset="2"/>
              <a:buChar char="ü"/>
            </a:pPr>
            <a:r>
              <a:rPr lang="it-IT" sz="1100" b="1" dirty="0">
                <a:latin typeface="Century Gothic" panose="020B0502020202020204" pitchFamily="34" charset="0"/>
              </a:rPr>
              <a:t>FIN 55 Solicitud aval convocatoria No 957 -2024</a:t>
            </a:r>
          </a:p>
          <a:p>
            <a:pPr marL="285750" indent="-285750" algn="ctr">
              <a:buFont typeface="Wingdings" panose="05000000000000000000" pitchFamily="2" charset="2"/>
              <a:buChar char="ü"/>
            </a:pPr>
            <a:r>
              <a:rPr lang="es-MX" sz="1100" b="1" dirty="0">
                <a:latin typeface="Century Gothic" panose="020B0502020202020204" pitchFamily="34" charset="0"/>
              </a:rPr>
              <a:t>Formato de compromiso del director de grupo de investigación</a:t>
            </a:r>
          </a:p>
          <a:p>
            <a:pPr marL="285750" indent="-285750" algn="ctr">
              <a:buFont typeface="Wingdings" panose="05000000000000000000" pitchFamily="2" charset="2"/>
              <a:buChar char="ü"/>
            </a:pPr>
            <a:r>
              <a:rPr lang="es-ES" sz="1100" b="1" dirty="0">
                <a:latin typeface="Century Gothic" panose="020B0502020202020204" pitchFamily="34" charset="0"/>
              </a:rPr>
              <a:t>Acta del Grupo de Investigación</a:t>
            </a:r>
          </a:p>
          <a:p>
            <a:pPr marL="285750" indent="-285750" algn="ctr">
              <a:buFont typeface="Wingdings" panose="05000000000000000000" pitchFamily="2" charset="2"/>
              <a:buChar char="ü"/>
            </a:pPr>
            <a:endParaRPr lang="es-CO" sz="1100" dirty="0">
              <a:latin typeface="Century Gothic" panose="020B0502020202020204" pitchFamily="34" charset="0"/>
            </a:endParaRPr>
          </a:p>
        </p:txBody>
      </p:sp>
      <p:pic>
        <p:nvPicPr>
          <p:cNvPr id="54" name="Gráfico 53" descr="Flecha lineal: recta">
            <a:extLst>
              <a:ext uri="{FF2B5EF4-FFF2-40B4-BE49-F238E27FC236}">
                <a16:creationId xmlns:a16="http://schemas.microsoft.com/office/drawing/2014/main" id="{D38051D7-801F-4D9E-ACF7-D8F9E61EA51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200000">
            <a:off x="2672392" y="4732131"/>
            <a:ext cx="215452" cy="338554"/>
          </a:xfrm>
          <a:prstGeom prst="rect">
            <a:avLst/>
          </a:prstGeom>
        </p:spPr>
      </p:pic>
      <p:sp>
        <p:nvSpPr>
          <p:cNvPr id="55" name="Rectángulo 54">
            <a:extLst>
              <a:ext uri="{FF2B5EF4-FFF2-40B4-BE49-F238E27FC236}">
                <a16:creationId xmlns:a16="http://schemas.microsoft.com/office/drawing/2014/main" id="{AE07B7A4-D4B7-44A1-9CE8-7E03F4709CFD}"/>
              </a:ext>
            </a:extLst>
          </p:cNvPr>
          <p:cNvSpPr/>
          <p:nvPr/>
        </p:nvSpPr>
        <p:spPr>
          <a:xfrm>
            <a:off x="694205" y="5035052"/>
            <a:ext cx="4014324" cy="461665"/>
          </a:xfrm>
          <a:prstGeom prst="rect">
            <a:avLst/>
          </a:prstGeom>
        </p:spPr>
        <p:txBody>
          <a:bodyPr wrap="square">
            <a:spAutoFit/>
          </a:bodyPr>
          <a:lstStyle/>
          <a:p>
            <a:pPr algn="ctr" defTabSz="890900">
              <a:defRPr/>
            </a:pPr>
            <a:r>
              <a:rPr lang="es-ES" sz="1200" dirty="0">
                <a:latin typeface="Century Gothic" panose="020B0502020202020204" pitchFamily="34" charset="0"/>
              </a:rPr>
              <a:t>1  de enero de 2019 y el 31 de diciembre de 2023.</a:t>
            </a:r>
          </a:p>
          <a:p>
            <a:pPr algn="ctr" defTabSz="890900">
              <a:defRPr/>
            </a:pPr>
            <a:r>
              <a:rPr lang="es-MX" sz="1200" dirty="0">
                <a:latin typeface="Century Gothic" panose="020B0502020202020204" pitchFamily="34" charset="0"/>
              </a:rPr>
              <a:t> (5 años)</a:t>
            </a:r>
            <a:endParaRPr lang="es-ES" sz="1200" dirty="0">
              <a:latin typeface="Century Gothic" panose="020B0502020202020204" pitchFamily="34" charset="0"/>
            </a:endParaRPr>
          </a:p>
        </p:txBody>
      </p:sp>
      <p:sp>
        <p:nvSpPr>
          <p:cNvPr id="56" name="Rectángulo 55">
            <a:extLst>
              <a:ext uri="{FF2B5EF4-FFF2-40B4-BE49-F238E27FC236}">
                <a16:creationId xmlns:a16="http://schemas.microsoft.com/office/drawing/2014/main" id="{E298342D-D794-4978-9545-EBD1EA5D7F56}"/>
              </a:ext>
            </a:extLst>
          </p:cNvPr>
          <p:cNvSpPr/>
          <p:nvPr/>
        </p:nvSpPr>
        <p:spPr>
          <a:xfrm>
            <a:off x="509945" y="5720849"/>
            <a:ext cx="4014324" cy="830997"/>
          </a:xfrm>
          <a:prstGeom prst="rect">
            <a:avLst/>
          </a:prstGeom>
        </p:spPr>
        <p:txBody>
          <a:bodyPr wrap="square">
            <a:spAutoFit/>
          </a:bodyPr>
          <a:lstStyle/>
          <a:p>
            <a:pPr marL="285750" indent="-285750" algn="ctr" defTabSz="890900">
              <a:buFont typeface="Wingdings" panose="05000000000000000000" pitchFamily="2" charset="2"/>
              <a:buChar char="ü"/>
              <a:defRPr/>
            </a:pPr>
            <a:r>
              <a:rPr lang="es-ES" sz="1200" dirty="0">
                <a:latin typeface="Century Gothic" panose="020B0502020202020204" pitchFamily="34" charset="0"/>
              </a:rPr>
              <a:t>Solicitar a los grupos dar </a:t>
            </a:r>
            <a:r>
              <a:rPr lang="es-ES" sz="1200" b="1" dirty="0">
                <a:latin typeface="Century Gothic" panose="020B0502020202020204" pitchFamily="34" charset="0"/>
              </a:rPr>
              <a:t>CLICK</a:t>
            </a:r>
            <a:r>
              <a:rPr lang="es-ES" sz="1200" dirty="0">
                <a:latin typeface="Century Gothic" panose="020B0502020202020204" pitchFamily="34" charset="0"/>
              </a:rPr>
              <a:t> en el GrupLAC y </a:t>
            </a:r>
            <a:r>
              <a:rPr lang="es-ES" sz="1200" dirty="0" err="1">
                <a:latin typeface="Century Gothic" panose="020B0502020202020204" pitchFamily="34" charset="0"/>
              </a:rPr>
              <a:t>CvLAC</a:t>
            </a:r>
            <a:r>
              <a:rPr lang="es-ES" sz="1200" dirty="0">
                <a:latin typeface="Century Gothic" panose="020B0502020202020204" pitchFamily="34" charset="0"/>
              </a:rPr>
              <a:t> para participar en la convocatoria y guardar captura de pantalla con el número de registro</a:t>
            </a:r>
          </a:p>
        </p:txBody>
      </p:sp>
      <p:pic>
        <p:nvPicPr>
          <p:cNvPr id="57" name="Gráfico 56" descr="Flecha lineal: recta">
            <a:extLst>
              <a:ext uri="{FF2B5EF4-FFF2-40B4-BE49-F238E27FC236}">
                <a16:creationId xmlns:a16="http://schemas.microsoft.com/office/drawing/2014/main" id="{4D850C08-6084-41B4-A3BA-90D9B87A622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200000">
            <a:off x="2653313" y="5435166"/>
            <a:ext cx="215452" cy="338554"/>
          </a:xfrm>
          <a:prstGeom prst="rect">
            <a:avLst/>
          </a:prstGeom>
        </p:spPr>
      </p:pic>
      <p:sp>
        <p:nvSpPr>
          <p:cNvPr id="58" name="CuadroTexto 57">
            <a:extLst>
              <a:ext uri="{FF2B5EF4-FFF2-40B4-BE49-F238E27FC236}">
                <a16:creationId xmlns:a16="http://schemas.microsoft.com/office/drawing/2014/main" id="{60ED6ADC-ACC3-4045-BAD1-281EDFC0A315}"/>
              </a:ext>
            </a:extLst>
          </p:cNvPr>
          <p:cNvSpPr txBox="1"/>
          <p:nvPr/>
        </p:nvSpPr>
        <p:spPr>
          <a:xfrm>
            <a:off x="6896210" y="5969655"/>
            <a:ext cx="3934211" cy="461665"/>
          </a:xfrm>
          <a:prstGeom prst="rect">
            <a:avLst/>
          </a:prstGeom>
          <a:noFill/>
        </p:spPr>
        <p:txBody>
          <a:bodyPr wrap="square" rtlCol="0">
            <a:spAutoFit/>
          </a:bodyPr>
          <a:lstStyle/>
          <a:p>
            <a:pPr marL="285750" indent="-285750" algn="ctr">
              <a:buFont typeface="Wingdings" panose="05000000000000000000" pitchFamily="2" charset="2"/>
              <a:buChar char="ü"/>
            </a:pPr>
            <a:r>
              <a:rPr lang="es-MX" sz="1200" dirty="0">
                <a:latin typeface="Century Gothic" panose="020B0502020202020204" pitchFamily="34" charset="0"/>
              </a:rPr>
              <a:t>correo </a:t>
            </a:r>
            <a:r>
              <a:rPr lang="es-MX" sz="1200" b="1" dirty="0">
                <a:latin typeface="Century Gothic" panose="020B0502020202020204" pitchFamily="34" charset="0"/>
              </a:rPr>
              <a:t>gestion.grupos@uis.edu.co </a:t>
            </a:r>
            <a:r>
              <a:rPr lang="es-MX" sz="1200" dirty="0">
                <a:latin typeface="Century Gothic" panose="020B0502020202020204" pitchFamily="34" charset="0"/>
              </a:rPr>
              <a:t>antes del </a:t>
            </a:r>
            <a:endParaRPr lang="es-MX" sz="1200" b="1" dirty="0">
              <a:latin typeface="Century Gothic" panose="020B0502020202020204" pitchFamily="34" charset="0"/>
            </a:endParaRPr>
          </a:p>
          <a:p>
            <a:pPr marL="285750" indent="-285750" algn="ctr">
              <a:buFont typeface="Wingdings" panose="05000000000000000000" pitchFamily="2" charset="2"/>
              <a:buChar char="ü"/>
            </a:pPr>
            <a:r>
              <a:rPr lang="es-MX" sz="1200" b="1" dirty="0">
                <a:latin typeface="Century Gothic" panose="020B0502020202020204" pitchFamily="34" charset="0"/>
              </a:rPr>
              <a:t>26 de agosto de 2024 a las 5:00 pm</a:t>
            </a:r>
            <a:endParaRPr lang="es-CO" sz="1200" b="1" dirty="0">
              <a:latin typeface="Century Gothic" panose="020B0502020202020204" pitchFamily="34" charset="0"/>
            </a:endParaRPr>
          </a:p>
        </p:txBody>
      </p:sp>
      <p:pic>
        <p:nvPicPr>
          <p:cNvPr id="59" name="Gráfico 58" descr="Flecha lineal: recta">
            <a:extLst>
              <a:ext uri="{FF2B5EF4-FFF2-40B4-BE49-F238E27FC236}">
                <a16:creationId xmlns:a16="http://schemas.microsoft.com/office/drawing/2014/main" id="{4574EA78-5C60-40E7-8EFA-87881706D1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8698234" y="5624803"/>
            <a:ext cx="180331" cy="338554"/>
          </a:xfrm>
          <a:prstGeom prst="rect">
            <a:avLst/>
          </a:prstGeom>
        </p:spPr>
      </p:pic>
      <p:sp>
        <p:nvSpPr>
          <p:cNvPr id="65" name="TextBox 1">
            <a:extLst>
              <a:ext uri="{FF2B5EF4-FFF2-40B4-BE49-F238E27FC236}">
                <a16:creationId xmlns:a16="http://schemas.microsoft.com/office/drawing/2014/main" id="{3E3714F8-FC87-4FB4-B898-904DBC98FE40}"/>
              </a:ext>
            </a:extLst>
          </p:cNvPr>
          <p:cNvSpPr txBox="1"/>
          <p:nvPr/>
        </p:nvSpPr>
        <p:spPr>
          <a:xfrm>
            <a:off x="2406019" y="3075057"/>
            <a:ext cx="590695" cy="707886"/>
          </a:xfrm>
          <a:prstGeom prst="rect">
            <a:avLst/>
          </a:prstGeom>
          <a:noFill/>
        </p:spPr>
        <p:txBody>
          <a:bodyPr wrap="square" rtlCol="0">
            <a:spAutoFit/>
          </a:bodyPr>
          <a:lstStyle/>
          <a:p>
            <a:pPr algn="ctr"/>
            <a:r>
              <a:rPr lang="es-ES" sz="4000" b="1" dirty="0">
                <a:solidFill>
                  <a:srgbClr val="106660"/>
                </a:solidFill>
                <a:effectLst>
                  <a:outerShdw blurRad="38100" dist="38100" dir="2700000" algn="tl">
                    <a:srgbClr val="000000">
                      <a:alpha val="43137"/>
                    </a:srgbClr>
                  </a:outerShdw>
                </a:effectLst>
                <a:latin typeface="Century Gothic" panose="020B0502020202020204" pitchFamily="34" charset="0"/>
              </a:rPr>
              <a:t>1</a:t>
            </a:r>
          </a:p>
        </p:txBody>
      </p:sp>
      <p:sp>
        <p:nvSpPr>
          <p:cNvPr id="66" name="TextBox 1">
            <a:extLst>
              <a:ext uri="{FF2B5EF4-FFF2-40B4-BE49-F238E27FC236}">
                <a16:creationId xmlns:a16="http://schemas.microsoft.com/office/drawing/2014/main" id="{1589F0F8-F6B3-4125-91D7-0F2B9B281D49}"/>
              </a:ext>
            </a:extLst>
          </p:cNvPr>
          <p:cNvSpPr txBox="1"/>
          <p:nvPr/>
        </p:nvSpPr>
        <p:spPr>
          <a:xfrm>
            <a:off x="3970703" y="3067363"/>
            <a:ext cx="590695" cy="707886"/>
          </a:xfrm>
          <a:prstGeom prst="rect">
            <a:avLst/>
          </a:prstGeom>
          <a:noFill/>
        </p:spPr>
        <p:txBody>
          <a:bodyPr wrap="square" rtlCol="0">
            <a:spAutoFit/>
          </a:bodyPr>
          <a:lstStyle/>
          <a:p>
            <a:pPr algn="ctr"/>
            <a:r>
              <a:rPr lang="es-ES" sz="4000" b="1" dirty="0">
                <a:solidFill>
                  <a:srgbClr val="106660"/>
                </a:solidFill>
                <a:effectLst>
                  <a:outerShdw blurRad="38100" dist="38100" dir="2700000" algn="tl">
                    <a:srgbClr val="000000">
                      <a:alpha val="43137"/>
                    </a:srgbClr>
                  </a:outerShdw>
                </a:effectLst>
                <a:latin typeface="Century Gothic" panose="020B0502020202020204" pitchFamily="34" charset="0"/>
              </a:rPr>
              <a:t>2</a:t>
            </a:r>
          </a:p>
        </p:txBody>
      </p:sp>
      <p:sp>
        <p:nvSpPr>
          <p:cNvPr id="67" name="TextBox 1">
            <a:extLst>
              <a:ext uri="{FF2B5EF4-FFF2-40B4-BE49-F238E27FC236}">
                <a16:creationId xmlns:a16="http://schemas.microsoft.com/office/drawing/2014/main" id="{ED60EA06-AABD-42D8-A8E9-891B0030EF0F}"/>
              </a:ext>
            </a:extLst>
          </p:cNvPr>
          <p:cNvSpPr txBox="1"/>
          <p:nvPr/>
        </p:nvSpPr>
        <p:spPr>
          <a:xfrm>
            <a:off x="5500220" y="3067363"/>
            <a:ext cx="590695" cy="707886"/>
          </a:xfrm>
          <a:prstGeom prst="rect">
            <a:avLst/>
          </a:prstGeom>
          <a:noFill/>
        </p:spPr>
        <p:txBody>
          <a:bodyPr wrap="square" rtlCol="0">
            <a:spAutoFit/>
          </a:bodyPr>
          <a:lstStyle/>
          <a:p>
            <a:pPr algn="ctr"/>
            <a:r>
              <a:rPr lang="es-ES" sz="4000" b="1" dirty="0">
                <a:solidFill>
                  <a:srgbClr val="106660"/>
                </a:solidFill>
                <a:effectLst>
                  <a:outerShdw blurRad="38100" dist="38100" dir="2700000" algn="tl">
                    <a:srgbClr val="000000">
                      <a:alpha val="43137"/>
                    </a:srgbClr>
                  </a:outerShdw>
                </a:effectLst>
                <a:latin typeface="Century Gothic" panose="020B0502020202020204" pitchFamily="34" charset="0"/>
              </a:rPr>
              <a:t>3</a:t>
            </a:r>
          </a:p>
        </p:txBody>
      </p:sp>
      <p:sp>
        <p:nvSpPr>
          <p:cNvPr id="68" name="TextBox 1">
            <a:extLst>
              <a:ext uri="{FF2B5EF4-FFF2-40B4-BE49-F238E27FC236}">
                <a16:creationId xmlns:a16="http://schemas.microsoft.com/office/drawing/2014/main" id="{5998D90B-7C10-4E5B-83E1-7332F414D3D7}"/>
              </a:ext>
            </a:extLst>
          </p:cNvPr>
          <p:cNvSpPr txBox="1"/>
          <p:nvPr/>
        </p:nvSpPr>
        <p:spPr>
          <a:xfrm>
            <a:off x="7003661" y="3064231"/>
            <a:ext cx="590695" cy="707886"/>
          </a:xfrm>
          <a:prstGeom prst="rect">
            <a:avLst/>
          </a:prstGeom>
          <a:noFill/>
        </p:spPr>
        <p:txBody>
          <a:bodyPr wrap="square" rtlCol="0">
            <a:spAutoFit/>
          </a:bodyPr>
          <a:lstStyle/>
          <a:p>
            <a:pPr algn="ctr"/>
            <a:r>
              <a:rPr lang="es-ES" sz="4000" b="1" dirty="0">
                <a:solidFill>
                  <a:srgbClr val="106660"/>
                </a:solidFill>
                <a:effectLst>
                  <a:outerShdw blurRad="38100" dist="38100" dir="2700000" algn="tl">
                    <a:srgbClr val="000000">
                      <a:alpha val="43137"/>
                    </a:srgbClr>
                  </a:outerShdw>
                </a:effectLst>
                <a:latin typeface="Century Gothic" panose="020B0502020202020204" pitchFamily="34" charset="0"/>
              </a:rPr>
              <a:t>4</a:t>
            </a:r>
          </a:p>
        </p:txBody>
      </p:sp>
      <p:sp>
        <p:nvSpPr>
          <p:cNvPr id="69" name="TextBox 1">
            <a:extLst>
              <a:ext uri="{FF2B5EF4-FFF2-40B4-BE49-F238E27FC236}">
                <a16:creationId xmlns:a16="http://schemas.microsoft.com/office/drawing/2014/main" id="{D827F77A-7720-4844-99B6-79324E35A59B}"/>
              </a:ext>
            </a:extLst>
          </p:cNvPr>
          <p:cNvSpPr txBox="1"/>
          <p:nvPr/>
        </p:nvSpPr>
        <p:spPr>
          <a:xfrm>
            <a:off x="8501039" y="3067363"/>
            <a:ext cx="590695" cy="707886"/>
          </a:xfrm>
          <a:prstGeom prst="rect">
            <a:avLst/>
          </a:prstGeom>
          <a:noFill/>
        </p:spPr>
        <p:txBody>
          <a:bodyPr wrap="square" rtlCol="0">
            <a:spAutoFit/>
          </a:bodyPr>
          <a:lstStyle/>
          <a:p>
            <a:pPr algn="ctr"/>
            <a:r>
              <a:rPr lang="es-ES" sz="4000" b="1" dirty="0">
                <a:solidFill>
                  <a:srgbClr val="106660"/>
                </a:solidFill>
                <a:effectLst>
                  <a:outerShdw blurRad="38100" dist="38100" dir="2700000" algn="tl">
                    <a:srgbClr val="000000">
                      <a:alpha val="43137"/>
                    </a:srgbClr>
                  </a:outerShdw>
                </a:effectLst>
                <a:latin typeface="Century Gothic" panose="020B0502020202020204" pitchFamily="34" charset="0"/>
              </a:rPr>
              <a:t>5</a:t>
            </a:r>
          </a:p>
        </p:txBody>
      </p:sp>
      <p:sp>
        <p:nvSpPr>
          <p:cNvPr id="29" name="object 7">
            <a:extLst>
              <a:ext uri="{FF2B5EF4-FFF2-40B4-BE49-F238E27FC236}">
                <a16:creationId xmlns:a16="http://schemas.microsoft.com/office/drawing/2014/main" id="{A6BBC4EB-486D-4EE6-9371-B51030D79BE1}"/>
              </a:ext>
            </a:extLst>
          </p:cNvPr>
          <p:cNvSpPr/>
          <p:nvPr/>
        </p:nvSpPr>
        <p:spPr>
          <a:xfrm>
            <a:off x="4579020" y="5703489"/>
            <a:ext cx="2284843" cy="830997"/>
          </a:xfrm>
          <a:custGeom>
            <a:avLst/>
            <a:gdLst/>
            <a:ahLst/>
            <a:cxnLst/>
            <a:rect l="l" t="t" r="r" b="b"/>
            <a:pathLst>
              <a:path w="13159740" h="991235">
                <a:moveTo>
                  <a:pt x="0" y="0"/>
                </a:moveTo>
                <a:lnTo>
                  <a:pt x="13159267" y="0"/>
                </a:lnTo>
                <a:lnTo>
                  <a:pt x="13159267" y="990748"/>
                </a:lnTo>
                <a:lnTo>
                  <a:pt x="0" y="990748"/>
                </a:lnTo>
                <a:lnTo>
                  <a:pt x="0" y="0"/>
                </a:lnTo>
                <a:close/>
              </a:path>
            </a:pathLst>
          </a:custGeom>
          <a:ln w="114299">
            <a:solidFill>
              <a:srgbClr val="FF3131"/>
            </a:solidFill>
          </a:ln>
        </p:spPr>
        <p:txBody>
          <a:bodyPr wrap="square" lIns="0" tIns="0" rIns="0" bIns="0" rtlCol="0"/>
          <a:lstStyle/>
          <a:p>
            <a:endParaRPr dirty="0"/>
          </a:p>
        </p:txBody>
      </p:sp>
      <p:sp>
        <p:nvSpPr>
          <p:cNvPr id="30" name="object 7">
            <a:extLst>
              <a:ext uri="{FF2B5EF4-FFF2-40B4-BE49-F238E27FC236}">
                <a16:creationId xmlns:a16="http://schemas.microsoft.com/office/drawing/2014/main" id="{862BD85F-367B-46E3-83A9-53F2DCE660B3}"/>
              </a:ext>
            </a:extLst>
          </p:cNvPr>
          <p:cNvSpPr/>
          <p:nvPr/>
        </p:nvSpPr>
        <p:spPr>
          <a:xfrm>
            <a:off x="7033761" y="5931499"/>
            <a:ext cx="3881047" cy="583755"/>
          </a:xfrm>
          <a:custGeom>
            <a:avLst/>
            <a:gdLst/>
            <a:ahLst/>
            <a:cxnLst/>
            <a:rect l="l" t="t" r="r" b="b"/>
            <a:pathLst>
              <a:path w="13159740" h="991235">
                <a:moveTo>
                  <a:pt x="0" y="0"/>
                </a:moveTo>
                <a:lnTo>
                  <a:pt x="13159267" y="0"/>
                </a:lnTo>
                <a:lnTo>
                  <a:pt x="13159267" y="990748"/>
                </a:lnTo>
                <a:lnTo>
                  <a:pt x="0" y="990748"/>
                </a:lnTo>
                <a:lnTo>
                  <a:pt x="0" y="0"/>
                </a:lnTo>
                <a:close/>
              </a:path>
            </a:pathLst>
          </a:custGeom>
          <a:ln w="114299">
            <a:solidFill>
              <a:srgbClr val="FF3131"/>
            </a:solidFill>
          </a:ln>
        </p:spPr>
        <p:txBody>
          <a:bodyPr wrap="square" lIns="0" tIns="0" rIns="0" bIns="0" rtlCol="0"/>
          <a:lstStyle/>
          <a:p>
            <a:endParaRPr dirty="0"/>
          </a:p>
        </p:txBody>
      </p:sp>
    </p:spTree>
    <p:extLst>
      <p:ext uri="{BB962C8B-B14F-4D97-AF65-F5344CB8AC3E}">
        <p14:creationId xmlns:p14="http://schemas.microsoft.com/office/powerpoint/2010/main" val="10909486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562500F1-653F-4A9F-9C95-2F5991E88987}"/>
              </a:ext>
            </a:extLst>
          </p:cNvPr>
          <p:cNvSpPr>
            <a:spLocks noGrp="1"/>
          </p:cNvSpPr>
          <p:nvPr>
            <p:ph type="ctrTitle"/>
          </p:nvPr>
        </p:nvSpPr>
        <p:spPr/>
        <p:txBody>
          <a:bodyPr/>
          <a:lstStyle/>
          <a:p>
            <a:endParaRPr lang="es-CO"/>
          </a:p>
        </p:txBody>
      </p:sp>
      <p:sp>
        <p:nvSpPr>
          <p:cNvPr id="10" name="Subtítulo 9">
            <a:extLst>
              <a:ext uri="{FF2B5EF4-FFF2-40B4-BE49-F238E27FC236}">
                <a16:creationId xmlns:a16="http://schemas.microsoft.com/office/drawing/2014/main" id="{7B0F7796-678E-469D-B8D1-99A9DD9F0898}"/>
              </a:ext>
            </a:extLst>
          </p:cNvPr>
          <p:cNvSpPr>
            <a:spLocks noGrp="1"/>
          </p:cNvSpPr>
          <p:nvPr>
            <p:ph type="subTitle" idx="1"/>
          </p:nvPr>
        </p:nvSpPr>
        <p:spPr/>
        <p:txBody>
          <a:bodyPr/>
          <a:lstStyle/>
          <a:p>
            <a:endParaRPr lang="es-CO"/>
          </a:p>
        </p:txBody>
      </p:sp>
      <p:sp>
        <p:nvSpPr>
          <p:cNvPr id="9" name="Marcador de número de diapositiva 1">
            <a:extLst>
              <a:ext uri="{FF2B5EF4-FFF2-40B4-BE49-F238E27FC236}">
                <a16:creationId xmlns:a16="http://schemas.microsoft.com/office/drawing/2014/main" id="{248FF01A-B781-479F-842E-2F8C648D8017}"/>
              </a:ext>
            </a:extLst>
          </p:cNvPr>
          <p:cNvSpPr>
            <a:spLocks noGrp="1"/>
          </p:cNvSpPr>
          <p:nvPr>
            <p:ph type="sldNum" sz="quarter" idx="12"/>
          </p:nvPr>
        </p:nvSpPr>
        <p:spPr>
          <a:xfrm>
            <a:off x="8610600" y="6356350"/>
            <a:ext cx="2743200" cy="365125"/>
          </a:xfrm>
        </p:spPr>
        <p:txBody>
          <a:bodyPr/>
          <a:lstStyle/>
          <a:p>
            <a:fld id="{233B02DB-5781-F943-94F9-873A9A973557}" type="slidenum">
              <a:rPr lang="es-ES_tradnl" smtClean="0"/>
              <a:pPr/>
              <a:t>14</a:t>
            </a:fld>
            <a:endParaRPr lang="es-ES_tradnl"/>
          </a:p>
        </p:txBody>
      </p:sp>
      <p:pic>
        <p:nvPicPr>
          <p:cNvPr id="4" name="Imagen 3">
            <a:extLst>
              <a:ext uri="{FF2B5EF4-FFF2-40B4-BE49-F238E27FC236}">
                <a16:creationId xmlns:a16="http://schemas.microsoft.com/office/drawing/2014/main" id="{8AB3B155-374C-4243-AA33-11B608C81FBC}"/>
              </a:ext>
            </a:extLst>
          </p:cNvPr>
          <p:cNvPicPr>
            <a:picLocks noChangeAspect="1"/>
          </p:cNvPicPr>
          <p:nvPr/>
        </p:nvPicPr>
        <p:blipFill>
          <a:blip r:embed="rId2"/>
          <a:stretch>
            <a:fillRect/>
          </a:stretch>
        </p:blipFill>
        <p:spPr>
          <a:xfrm>
            <a:off x="0" y="0"/>
            <a:ext cx="12192000" cy="6858000"/>
          </a:xfrm>
          <a:prstGeom prst="rect">
            <a:avLst/>
          </a:prstGeom>
        </p:spPr>
      </p:pic>
      <p:pic>
        <p:nvPicPr>
          <p:cNvPr id="5" name="Imagen 4">
            <a:extLst>
              <a:ext uri="{FF2B5EF4-FFF2-40B4-BE49-F238E27FC236}">
                <a16:creationId xmlns:a16="http://schemas.microsoft.com/office/drawing/2014/main" id="{9C20E0CA-F34A-4275-BA09-3780A3CC32ED}"/>
              </a:ext>
            </a:extLst>
          </p:cNvPr>
          <p:cNvPicPr>
            <a:picLocks noChangeAspect="1"/>
          </p:cNvPicPr>
          <p:nvPr/>
        </p:nvPicPr>
        <p:blipFill>
          <a:blip r:embed="rId3"/>
          <a:stretch>
            <a:fillRect/>
          </a:stretch>
        </p:blipFill>
        <p:spPr>
          <a:xfrm>
            <a:off x="2255938" y="325871"/>
            <a:ext cx="8291752" cy="6083396"/>
          </a:xfrm>
          <a:prstGeom prst="rect">
            <a:avLst/>
          </a:prstGeom>
        </p:spPr>
      </p:pic>
    </p:spTree>
    <p:extLst>
      <p:ext uri="{BB962C8B-B14F-4D97-AF65-F5344CB8AC3E}">
        <p14:creationId xmlns:p14="http://schemas.microsoft.com/office/powerpoint/2010/main" val="3021481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número de diapositiva 1">
            <a:extLst>
              <a:ext uri="{FF2B5EF4-FFF2-40B4-BE49-F238E27FC236}">
                <a16:creationId xmlns:a16="http://schemas.microsoft.com/office/drawing/2014/main" id="{248FF01A-B781-479F-842E-2F8C648D8017}"/>
              </a:ext>
            </a:extLst>
          </p:cNvPr>
          <p:cNvSpPr>
            <a:spLocks noGrp="1"/>
          </p:cNvSpPr>
          <p:nvPr>
            <p:ph type="sldNum" sz="quarter" idx="12"/>
          </p:nvPr>
        </p:nvSpPr>
        <p:spPr>
          <a:xfrm>
            <a:off x="8788400" y="6127750"/>
            <a:ext cx="2743200" cy="365125"/>
          </a:xfrm>
        </p:spPr>
        <p:txBody>
          <a:bodyPr/>
          <a:lstStyle/>
          <a:p>
            <a:fld id="{233B02DB-5781-F943-94F9-873A9A973557}" type="slidenum">
              <a:rPr lang="es-ES_tradnl" smtClean="0"/>
              <a:t>15</a:t>
            </a:fld>
            <a:endParaRPr lang="es-ES_tradnl"/>
          </a:p>
        </p:txBody>
      </p:sp>
      <p:pic>
        <p:nvPicPr>
          <p:cNvPr id="4" name="Imagen 3">
            <a:extLst>
              <a:ext uri="{FF2B5EF4-FFF2-40B4-BE49-F238E27FC236}">
                <a16:creationId xmlns:a16="http://schemas.microsoft.com/office/drawing/2014/main" id="{8AB3B155-374C-4243-AA33-11B608C81FBC}"/>
              </a:ext>
            </a:extLst>
          </p:cNvPr>
          <p:cNvPicPr>
            <a:picLocks noChangeAspect="1"/>
          </p:cNvPicPr>
          <p:nvPr/>
        </p:nvPicPr>
        <p:blipFill>
          <a:blip r:embed="rId2"/>
          <a:stretch>
            <a:fillRect/>
          </a:stretch>
        </p:blipFill>
        <p:spPr>
          <a:xfrm>
            <a:off x="0" y="0"/>
            <a:ext cx="12192000" cy="6858000"/>
          </a:xfrm>
          <a:prstGeom prst="rect">
            <a:avLst/>
          </a:prstGeom>
        </p:spPr>
      </p:pic>
      <p:pic>
        <p:nvPicPr>
          <p:cNvPr id="3" name="Imagen 2">
            <a:extLst>
              <a:ext uri="{FF2B5EF4-FFF2-40B4-BE49-F238E27FC236}">
                <a16:creationId xmlns:a16="http://schemas.microsoft.com/office/drawing/2014/main" id="{C5CF007A-442E-4E31-BC3E-83D7F2B98680}"/>
              </a:ext>
            </a:extLst>
          </p:cNvPr>
          <p:cNvPicPr>
            <a:picLocks noChangeAspect="1"/>
          </p:cNvPicPr>
          <p:nvPr/>
        </p:nvPicPr>
        <p:blipFill>
          <a:blip r:embed="rId3"/>
          <a:stretch>
            <a:fillRect/>
          </a:stretch>
        </p:blipFill>
        <p:spPr>
          <a:xfrm>
            <a:off x="1451914" y="413916"/>
            <a:ext cx="9288171" cy="6030167"/>
          </a:xfrm>
          <a:prstGeom prst="rect">
            <a:avLst/>
          </a:prstGeom>
        </p:spPr>
      </p:pic>
    </p:spTree>
    <p:extLst>
      <p:ext uri="{BB962C8B-B14F-4D97-AF65-F5344CB8AC3E}">
        <p14:creationId xmlns:p14="http://schemas.microsoft.com/office/powerpoint/2010/main" val="33526156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B655BD7-C701-48AC-AF06-60BC882007F8}"/>
              </a:ext>
            </a:extLst>
          </p:cNvPr>
          <p:cNvPicPr>
            <a:picLocks noChangeAspect="1"/>
          </p:cNvPicPr>
          <p:nvPr/>
        </p:nvPicPr>
        <p:blipFill>
          <a:blip r:embed="rId2"/>
          <a:stretch>
            <a:fillRect/>
          </a:stretch>
        </p:blipFill>
        <p:spPr>
          <a:xfrm>
            <a:off x="0" y="0"/>
            <a:ext cx="12192000" cy="6858000"/>
          </a:xfrm>
          <a:prstGeom prst="rect">
            <a:avLst/>
          </a:prstGeom>
        </p:spPr>
      </p:pic>
      <p:sp>
        <p:nvSpPr>
          <p:cNvPr id="4" name="Título 1">
            <a:extLst>
              <a:ext uri="{FF2B5EF4-FFF2-40B4-BE49-F238E27FC236}">
                <a16:creationId xmlns:a16="http://schemas.microsoft.com/office/drawing/2014/main" id="{961F7DDB-6223-4C11-B3B3-67E97818F275}"/>
              </a:ext>
            </a:extLst>
          </p:cNvPr>
          <p:cNvSpPr txBox="1">
            <a:spLocks/>
          </p:cNvSpPr>
          <p:nvPr/>
        </p:nvSpPr>
        <p:spPr>
          <a:xfrm>
            <a:off x="2236720" y="2985978"/>
            <a:ext cx="6339244" cy="82418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6600" b="1" dirty="0">
                <a:solidFill>
                  <a:schemeClr val="bg1"/>
                </a:solidFill>
                <a:effectLst>
                  <a:outerShdw blurRad="38100" dist="38100" dir="2700000" algn="tl">
                    <a:srgbClr val="000000">
                      <a:alpha val="43137"/>
                    </a:srgbClr>
                  </a:outerShdw>
                </a:effectLst>
                <a:latin typeface="Century Gothic" panose="020B0502020202020204" pitchFamily="34" charset="0"/>
              </a:rPr>
              <a:t>Tipología</a:t>
            </a:r>
            <a:endParaRPr lang="en-US" sz="66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5" name="Título 1">
            <a:extLst>
              <a:ext uri="{FF2B5EF4-FFF2-40B4-BE49-F238E27FC236}">
                <a16:creationId xmlns:a16="http://schemas.microsoft.com/office/drawing/2014/main" id="{F2F90EDA-546A-480F-B043-B560597CB821}"/>
              </a:ext>
            </a:extLst>
          </p:cNvPr>
          <p:cNvSpPr txBox="1">
            <a:spLocks/>
          </p:cNvSpPr>
          <p:nvPr/>
        </p:nvSpPr>
        <p:spPr>
          <a:xfrm>
            <a:off x="3774575" y="3411762"/>
            <a:ext cx="6339244" cy="82418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3600" b="1" dirty="0">
                <a:solidFill>
                  <a:schemeClr val="bg1"/>
                </a:solidFill>
                <a:effectLst>
                  <a:outerShdw blurRad="38100" dist="38100" dir="2700000" algn="tl">
                    <a:srgbClr val="000000">
                      <a:alpha val="43137"/>
                    </a:srgbClr>
                  </a:outerShdw>
                </a:effectLst>
                <a:latin typeface="Century Gothic" panose="020B0502020202020204" pitchFamily="34" charset="0"/>
              </a:rPr>
              <a:t>de productos</a:t>
            </a:r>
            <a:endParaRPr lang="en-US" sz="36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12410684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951888B-F7C3-44C7-ADB7-61C67BB19C1B}"/>
              </a:ext>
            </a:extLst>
          </p:cNvPr>
          <p:cNvPicPr>
            <a:picLocks noChangeAspect="1"/>
          </p:cNvPicPr>
          <p:nvPr/>
        </p:nvPicPr>
        <p:blipFill>
          <a:blip r:embed="rId2"/>
          <a:stretch>
            <a:fillRect/>
          </a:stretch>
        </p:blipFill>
        <p:spPr>
          <a:xfrm>
            <a:off x="680172" y="2606382"/>
            <a:ext cx="5079876" cy="3087769"/>
          </a:xfrm>
          <a:prstGeom prst="rect">
            <a:avLst/>
          </a:prstGeom>
        </p:spPr>
      </p:pic>
      <p:pic>
        <p:nvPicPr>
          <p:cNvPr id="6" name="Imagen 5">
            <a:extLst>
              <a:ext uri="{FF2B5EF4-FFF2-40B4-BE49-F238E27FC236}">
                <a16:creationId xmlns:a16="http://schemas.microsoft.com/office/drawing/2014/main" id="{103A9BE4-B4B9-4FD3-A5A9-0521E4B559F1}"/>
              </a:ext>
            </a:extLst>
          </p:cNvPr>
          <p:cNvPicPr>
            <a:picLocks noChangeAspect="1"/>
          </p:cNvPicPr>
          <p:nvPr/>
        </p:nvPicPr>
        <p:blipFill>
          <a:blip r:embed="rId3"/>
          <a:stretch>
            <a:fillRect/>
          </a:stretch>
        </p:blipFill>
        <p:spPr>
          <a:xfrm>
            <a:off x="5846798" y="2606384"/>
            <a:ext cx="5776223" cy="3087768"/>
          </a:xfrm>
          <a:prstGeom prst="rect">
            <a:avLst/>
          </a:prstGeom>
        </p:spPr>
      </p:pic>
      <p:grpSp>
        <p:nvGrpSpPr>
          <p:cNvPr id="4" name="Grupo 3">
            <a:extLst>
              <a:ext uri="{FF2B5EF4-FFF2-40B4-BE49-F238E27FC236}">
                <a16:creationId xmlns:a16="http://schemas.microsoft.com/office/drawing/2014/main" id="{46C91621-2A2F-41C5-BA64-1B397962FC5E}"/>
              </a:ext>
            </a:extLst>
          </p:cNvPr>
          <p:cNvGrpSpPr/>
          <p:nvPr/>
        </p:nvGrpSpPr>
        <p:grpSpPr>
          <a:xfrm>
            <a:off x="465221" y="529389"/>
            <a:ext cx="11726779" cy="1625088"/>
            <a:chOff x="465221" y="529389"/>
            <a:chExt cx="11726779" cy="1625088"/>
          </a:xfrm>
        </p:grpSpPr>
        <p:sp>
          <p:nvSpPr>
            <p:cNvPr id="8" name="Rectángulo 7">
              <a:extLst>
                <a:ext uri="{FF2B5EF4-FFF2-40B4-BE49-F238E27FC236}">
                  <a16:creationId xmlns:a16="http://schemas.microsoft.com/office/drawing/2014/main" id="{32C0E678-AF7D-4275-9770-FACFB459970D}"/>
                </a:ext>
              </a:extLst>
            </p:cNvPr>
            <p:cNvSpPr/>
            <p:nvPr/>
          </p:nvSpPr>
          <p:spPr>
            <a:xfrm>
              <a:off x="465221" y="529389"/>
              <a:ext cx="11726779" cy="1625088"/>
            </a:xfrm>
            <a:prstGeom prst="rect">
              <a:avLst/>
            </a:prstGeom>
            <a:solidFill>
              <a:srgbClr val="1066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9" name="CuadroTexto 8">
              <a:extLst>
                <a:ext uri="{FF2B5EF4-FFF2-40B4-BE49-F238E27FC236}">
                  <a16:creationId xmlns:a16="http://schemas.microsoft.com/office/drawing/2014/main" id="{5565C632-CB29-4EEE-B1B9-F1B453BC1DA5}"/>
                </a:ext>
              </a:extLst>
            </p:cNvPr>
            <p:cNvSpPr txBox="1"/>
            <p:nvPr/>
          </p:nvSpPr>
          <p:spPr>
            <a:xfrm>
              <a:off x="773757" y="608581"/>
              <a:ext cx="10684042" cy="400110"/>
            </a:xfrm>
            <a:prstGeom prst="rect">
              <a:avLst/>
            </a:prstGeom>
            <a:noFill/>
          </p:spPr>
          <p:txBody>
            <a:bodyPr wrap="square">
              <a:spAutoFit/>
            </a:bodyPr>
            <a:lstStyle/>
            <a:p>
              <a:pPr algn="just"/>
              <a:r>
                <a:rPr lang="es-ES" sz="2000" b="1" spc="-5" dirty="0">
                  <a:solidFill>
                    <a:schemeClr val="bg1"/>
                  </a:solidFill>
                  <a:latin typeface="Century Gothic" panose="020B0502020202020204" pitchFamily="34" charset="0"/>
                  <a:cs typeface="Arial MT"/>
                </a:rPr>
                <a:t>Productos de generación de nuevo conocimiento</a:t>
              </a:r>
            </a:p>
          </p:txBody>
        </p:sp>
        <p:sp>
          <p:nvSpPr>
            <p:cNvPr id="10" name="CuadroTexto 9">
              <a:extLst>
                <a:ext uri="{FF2B5EF4-FFF2-40B4-BE49-F238E27FC236}">
                  <a16:creationId xmlns:a16="http://schemas.microsoft.com/office/drawing/2014/main" id="{286F60D2-3B99-4D0C-9B81-B4BE34BE7309}"/>
                </a:ext>
              </a:extLst>
            </p:cNvPr>
            <p:cNvSpPr txBox="1"/>
            <p:nvPr/>
          </p:nvSpPr>
          <p:spPr>
            <a:xfrm>
              <a:off x="773757" y="1033371"/>
              <a:ext cx="10146082" cy="923330"/>
            </a:xfrm>
            <a:prstGeom prst="rect">
              <a:avLst/>
            </a:prstGeom>
            <a:noFill/>
          </p:spPr>
          <p:txBody>
            <a:bodyPr wrap="square">
              <a:spAutoFit/>
            </a:bodyPr>
            <a:lstStyle/>
            <a:p>
              <a:pPr marL="0" indent="0" algn="just">
                <a:buNone/>
              </a:pPr>
              <a:r>
                <a:rPr lang="es-ES" sz="1800" spc="-5" dirty="0">
                  <a:solidFill>
                    <a:schemeClr val="bg1"/>
                  </a:solidFill>
                  <a:latin typeface="Century Gothic" panose="020B0502020202020204" pitchFamily="34" charset="0"/>
                  <a:cs typeface="Arial MT"/>
                </a:rPr>
                <a:t>Son aportes al estado del arte desde un área de conocimiento, los cuales deben ser validados para  así generar, fuentes de innovación. Este tipo de producto se caracteriza por involucrar mecanismos  de estandarización que permiten corroborar su existencia.</a:t>
              </a:r>
            </a:p>
          </p:txBody>
        </p:sp>
      </p:grpSp>
    </p:spTree>
    <p:extLst>
      <p:ext uri="{BB962C8B-B14F-4D97-AF65-F5344CB8AC3E}">
        <p14:creationId xmlns:p14="http://schemas.microsoft.com/office/powerpoint/2010/main" val="37058460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90212549-E6F1-41F3-A2F2-053607E8A240}"/>
              </a:ext>
            </a:extLst>
          </p:cNvPr>
          <p:cNvGrpSpPr/>
          <p:nvPr/>
        </p:nvGrpSpPr>
        <p:grpSpPr>
          <a:xfrm>
            <a:off x="465221" y="529389"/>
            <a:ext cx="11726779" cy="1625088"/>
            <a:chOff x="465221" y="529389"/>
            <a:chExt cx="11726779" cy="1625088"/>
          </a:xfrm>
        </p:grpSpPr>
        <p:sp>
          <p:nvSpPr>
            <p:cNvPr id="5" name="Rectángulo 4">
              <a:extLst>
                <a:ext uri="{FF2B5EF4-FFF2-40B4-BE49-F238E27FC236}">
                  <a16:creationId xmlns:a16="http://schemas.microsoft.com/office/drawing/2014/main" id="{E9AF2BA5-EA29-40F0-9F8B-EDA52DE7D0F3}"/>
                </a:ext>
              </a:extLst>
            </p:cNvPr>
            <p:cNvSpPr/>
            <p:nvPr/>
          </p:nvSpPr>
          <p:spPr>
            <a:xfrm>
              <a:off x="465221" y="529389"/>
              <a:ext cx="11726779" cy="1625088"/>
            </a:xfrm>
            <a:prstGeom prst="rect">
              <a:avLst/>
            </a:prstGeom>
            <a:solidFill>
              <a:srgbClr val="1066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501A002C-1340-4A43-ABDA-AF263F7B3D59}"/>
                </a:ext>
              </a:extLst>
            </p:cNvPr>
            <p:cNvSpPr txBox="1"/>
            <p:nvPr/>
          </p:nvSpPr>
          <p:spPr>
            <a:xfrm>
              <a:off x="832212" y="864879"/>
              <a:ext cx="10146082" cy="954107"/>
            </a:xfrm>
            <a:prstGeom prst="rect">
              <a:avLst/>
            </a:prstGeom>
            <a:noFill/>
          </p:spPr>
          <p:txBody>
            <a:bodyPr wrap="square">
              <a:spAutoFit/>
            </a:bodyPr>
            <a:lstStyle/>
            <a:p>
              <a:pPr algn="just"/>
              <a:r>
                <a:rPr lang="es-ES" sz="2000" b="1" spc="-5" dirty="0">
                  <a:solidFill>
                    <a:schemeClr val="bg1"/>
                  </a:solidFill>
                  <a:latin typeface="Century Gothic" panose="020B0502020202020204" pitchFamily="34" charset="0"/>
                  <a:cs typeface="Arial MT"/>
                </a:rPr>
                <a:t>Productos de desarrollo tecnológico e innovación</a:t>
              </a:r>
            </a:p>
            <a:p>
              <a:pPr marL="0" indent="0" algn="just">
                <a:buNone/>
              </a:pPr>
              <a:r>
                <a:rPr lang="es-ES" spc="-5" dirty="0">
                  <a:solidFill>
                    <a:schemeClr val="bg1"/>
                  </a:solidFill>
                  <a:latin typeface="Century Gothic" panose="020B0502020202020204" pitchFamily="34" charset="0"/>
                  <a:cs typeface="Arial MT"/>
                </a:rPr>
                <a:t>Estos productos dan cuenta de la generación de ideas, métodos y herramientas que impactan el desarrollo  económico y generan transformaciones en la sociedad</a:t>
              </a:r>
              <a:r>
                <a:rPr lang="es-ES" b="1" spc="-5" dirty="0">
                  <a:solidFill>
                    <a:schemeClr val="bg1"/>
                  </a:solidFill>
                  <a:latin typeface="Century Gothic" panose="020B0502020202020204" pitchFamily="34" charset="0"/>
                  <a:cs typeface="Arial MT"/>
                </a:rPr>
                <a:t>.</a:t>
              </a:r>
            </a:p>
          </p:txBody>
        </p:sp>
      </p:grpSp>
      <p:pic>
        <p:nvPicPr>
          <p:cNvPr id="8" name="Imagen 7">
            <a:extLst>
              <a:ext uri="{FF2B5EF4-FFF2-40B4-BE49-F238E27FC236}">
                <a16:creationId xmlns:a16="http://schemas.microsoft.com/office/drawing/2014/main" id="{8EA0F07D-FBD8-4328-9387-B3A9464D7F6D}"/>
              </a:ext>
            </a:extLst>
          </p:cNvPr>
          <p:cNvPicPr>
            <a:picLocks noChangeAspect="1"/>
          </p:cNvPicPr>
          <p:nvPr/>
        </p:nvPicPr>
        <p:blipFill>
          <a:blip r:embed="rId2"/>
          <a:stretch>
            <a:fillRect/>
          </a:stretch>
        </p:blipFill>
        <p:spPr>
          <a:xfrm>
            <a:off x="624575" y="2675166"/>
            <a:ext cx="5169038" cy="2848482"/>
          </a:xfrm>
          <a:prstGeom prst="rect">
            <a:avLst/>
          </a:prstGeom>
        </p:spPr>
      </p:pic>
      <p:pic>
        <p:nvPicPr>
          <p:cNvPr id="9" name="Imagen 8">
            <a:extLst>
              <a:ext uri="{FF2B5EF4-FFF2-40B4-BE49-F238E27FC236}">
                <a16:creationId xmlns:a16="http://schemas.microsoft.com/office/drawing/2014/main" id="{565FA1F3-4FAE-45FD-8DF7-D40D6122F6DC}"/>
              </a:ext>
            </a:extLst>
          </p:cNvPr>
          <p:cNvPicPr>
            <a:picLocks noChangeAspect="1"/>
          </p:cNvPicPr>
          <p:nvPr/>
        </p:nvPicPr>
        <p:blipFill>
          <a:blip r:embed="rId3"/>
          <a:stretch>
            <a:fillRect/>
          </a:stretch>
        </p:blipFill>
        <p:spPr>
          <a:xfrm>
            <a:off x="5793613" y="2536166"/>
            <a:ext cx="5900468" cy="2987481"/>
          </a:xfrm>
          <a:prstGeom prst="rect">
            <a:avLst/>
          </a:prstGeom>
        </p:spPr>
      </p:pic>
    </p:spTree>
    <p:extLst>
      <p:ext uri="{BB962C8B-B14F-4D97-AF65-F5344CB8AC3E}">
        <p14:creationId xmlns:p14="http://schemas.microsoft.com/office/powerpoint/2010/main" val="14062644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90212549-E6F1-41F3-A2F2-053607E8A240}"/>
              </a:ext>
            </a:extLst>
          </p:cNvPr>
          <p:cNvGrpSpPr/>
          <p:nvPr/>
        </p:nvGrpSpPr>
        <p:grpSpPr>
          <a:xfrm>
            <a:off x="465221" y="529389"/>
            <a:ext cx="11726779" cy="1625088"/>
            <a:chOff x="465221" y="529389"/>
            <a:chExt cx="11726779" cy="1625088"/>
          </a:xfrm>
        </p:grpSpPr>
        <p:sp>
          <p:nvSpPr>
            <p:cNvPr id="5" name="Rectángulo 4">
              <a:extLst>
                <a:ext uri="{FF2B5EF4-FFF2-40B4-BE49-F238E27FC236}">
                  <a16:creationId xmlns:a16="http://schemas.microsoft.com/office/drawing/2014/main" id="{E9AF2BA5-EA29-40F0-9F8B-EDA52DE7D0F3}"/>
                </a:ext>
              </a:extLst>
            </p:cNvPr>
            <p:cNvSpPr/>
            <p:nvPr/>
          </p:nvSpPr>
          <p:spPr>
            <a:xfrm>
              <a:off x="465221" y="529389"/>
              <a:ext cx="11726779" cy="1625088"/>
            </a:xfrm>
            <a:prstGeom prst="rect">
              <a:avLst/>
            </a:prstGeom>
            <a:solidFill>
              <a:srgbClr val="1066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501A002C-1340-4A43-ABDA-AF263F7B3D59}"/>
                </a:ext>
              </a:extLst>
            </p:cNvPr>
            <p:cNvSpPr txBox="1"/>
            <p:nvPr/>
          </p:nvSpPr>
          <p:spPr>
            <a:xfrm>
              <a:off x="832212" y="759007"/>
              <a:ext cx="10146082" cy="1231106"/>
            </a:xfrm>
            <a:prstGeom prst="rect">
              <a:avLst/>
            </a:prstGeom>
            <a:noFill/>
          </p:spPr>
          <p:txBody>
            <a:bodyPr wrap="square">
              <a:spAutoFit/>
            </a:bodyPr>
            <a:lstStyle/>
            <a:p>
              <a:pPr algn="just"/>
              <a:r>
                <a:rPr lang="es-ES" sz="2000" b="1" spc="-5" dirty="0">
                  <a:solidFill>
                    <a:schemeClr val="bg1"/>
                  </a:solidFill>
                  <a:latin typeface="Century Gothic" panose="020B0502020202020204" pitchFamily="34" charset="0"/>
                  <a:cs typeface="Arial MT"/>
                </a:rPr>
                <a:t>Productos de apropiación social del conocimiento</a:t>
              </a:r>
            </a:p>
            <a:p>
              <a:pPr marL="0" indent="0" algn="just">
                <a:buNone/>
              </a:pPr>
              <a:r>
                <a:rPr lang="es-ES" spc="-5" dirty="0">
                  <a:solidFill>
                    <a:schemeClr val="bg1"/>
                  </a:solidFill>
                  <a:latin typeface="Century Gothic" panose="020B0502020202020204" pitchFamily="34" charset="0"/>
                  <a:cs typeface="Arial MT"/>
                </a:rPr>
                <a:t>Estos productos son aquellos que implican que la ciudadanía intercambie saberes y conocimientos de  ciencia, tecnología e innovación para abordar situaciones de interés común</a:t>
              </a:r>
            </a:p>
          </p:txBody>
        </p:sp>
      </p:grpSp>
      <p:pic>
        <p:nvPicPr>
          <p:cNvPr id="10" name="Imagen 9">
            <a:extLst>
              <a:ext uri="{FF2B5EF4-FFF2-40B4-BE49-F238E27FC236}">
                <a16:creationId xmlns:a16="http://schemas.microsoft.com/office/drawing/2014/main" id="{19492571-8811-4857-B850-A6001150A0E7}"/>
              </a:ext>
            </a:extLst>
          </p:cNvPr>
          <p:cNvPicPr>
            <a:picLocks noChangeAspect="1"/>
          </p:cNvPicPr>
          <p:nvPr/>
        </p:nvPicPr>
        <p:blipFill>
          <a:blip r:embed="rId2"/>
          <a:stretch>
            <a:fillRect/>
          </a:stretch>
        </p:blipFill>
        <p:spPr>
          <a:xfrm>
            <a:off x="2397553" y="2384095"/>
            <a:ext cx="8434883" cy="4079045"/>
          </a:xfrm>
          <a:prstGeom prst="rect">
            <a:avLst/>
          </a:prstGeom>
        </p:spPr>
      </p:pic>
    </p:spTree>
    <p:extLst>
      <p:ext uri="{BB962C8B-B14F-4D97-AF65-F5344CB8AC3E}">
        <p14:creationId xmlns:p14="http://schemas.microsoft.com/office/powerpoint/2010/main" val="35435610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72518EF-6DD7-40DC-8BD9-CFEBBB29731A}"/>
              </a:ext>
            </a:extLst>
          </p:cNvPr>
          <p:cNvPicPr>
            <a:picLocks noChangeAspect="1"/>
          </p:cNvPicPr>
          <p:nvPr/>
        </p:nvPicPr>
        <p:blipFill>
          <a:blip r:embed="rId2"/>
          <a:stretch>
            <a:fillRect/>
          </a:stretch>
        </p:blipFill>
        <p:spPr>
          <a:xfrm>
            <a:off x="0" y="0"/>
            <a:ext cx="12192000" cy="6858000"/>
          </a:xfrm>
          <a:prstGeom prst="rect">
            <a:avLst/>
          </a:prstGeom>
        </p:spPr>
      </p:pic>
      <p:sp>
        <p:nvSpPr>
          <p:cNvPr id="7" name="CuadroTexto 6">
            <a:extLst>
              <a:ext uri="{FF2B5EF4-FFF2-40B4-BE49-F238E27FC236}">
                <a16:creationId xmlns:a16="http://schemas.microsoft.com/office/drawing/2014/main" id="{E458F45F-B4E9-4358-843F-45337ED9F279}"/>
              </a:ext>
            </a:extLst>
          </p:cNvPr>
          <p:cNvSpPr txBox="1"/>
          <p:nvPr/>
        </p:nvSpPr>
        <p:spPr>
          <a:xfrm>
            <a:off x="2093843" y="1984155"/>
            <a:ext cx="8057322" cy="2677656"/>
          </a:xfrm>
          <a:prstGeom prst="rect">
            <a:avLst/>
          </a:prstGeom>
          <a:noFill/>
        </p:spPr>
        <p:txBody>
          <a:bodyPr wrap="square">
            <a:spAutoFit/>
          </a:bodyPr>
          <a:lstStyle/>
          <a:p>
            <a:pPr marL="0" indent="0" algn="just">
              <a:buNone/>
            </a:pPr>
            <a:r>
              <a:rPr lang="es-MX" sz="2400" dirty="0">
                <a:solidFill>
                  <a:schemeClr val="bg1"/>
                </a:solidFill>
                <a:latin typeface="Century Gothic" panose="020B0502020202020204" pitchFamily="34" charset="0"/>
              </a:rPr>
              <a:t>Contar con la </a:t>
            </a:r>
            <a:r>
              <a:rPr lang="es-MX" sz="2400" b="1" dirty="0">
                <a:solidFill>
                  <a:schemeClr val="bg1"/>
                </a:solidFill>
                <a:latin typeface="Century Gothic" panose="020B0502020202020204" pitchFamily="34" charset="0"/>
              </a:rPr>
              <a:t>información actualizada sobre los Grupos de Investigación, Desarrollo Tecnológico o de Innovación e Investigadores colombianos</a:t>
            </a:r>
            <a:r>
              <a:rPr lang="es-MX" sz="2400" dirty="0">
                <a:solidFill>
                  <a:schemeClr val="bg1"/>
                </a:solidFill>
                <a:latin typeface="Century Gothic" panose="020B0502020202020204" pitchFamily="34" charset="0"/>
              </a:rPr>
              <a:t>, sus actividades y los resultados logrados para generar conocimiento sobre las capacidades, fortalezas, debilidades y potencialidades de quienes integran el Sistema Nacional de </a:t>
            </a:r>
            <a:r>
              <a:rPr lang="es-MX" sz="2400" dirty="0" err="1">
                <a:solidFill>
                  <a:schemeClr val="bg1"/>
                </a:solidFill>
                <a:latin typeface="Century Gothic" panose="020B0502020202020204" pitchFamily="34" charset="0"/>
              </a:rPr>
              <a:t>CTel</a:t>
            </a:r>
            <a:r>
              <a:rPr lang="es-MX" sz="2400" dirty="0">
                <a:solidFill>
                  <a:schemeClr val="bg1"/>
                </a:solidFill>
                <a:latin typeface="Century Gothic" panose="020B0502020202020204" pitchFamily="34" charset="0"/>
              </a:rPr>
              <a:t>.</a:t>
            </a:r>
            <a:endParaRPr lang="en-US" sz="2400" dirty="0">
              <a:solidFill>
                <a:schemeClr val="bg1"/>
              </a:solidFill>
              <a:latin typeface="Century Gothic" panose="020B0502020202020204" pitchFamily="34" charset="0"/>
            </a:endParaRPr>
          </a:p>
        </p:txBody>
      </p:sp>
      <p:sp>
        <p:nvSpPr>
          <p:cNvPr id="8" name="Rectángulo: esquinas redondeadas 7">
            <a:extLst>
              <a:ext uri="{FF2B5EF4-FFF2-40B4-BE49-F238E27FC236}">
                <a16:creationId xmlns:a16="http://schemas.microsoft.com/office/drawing/2014/main" id="{84256FC0-6839-46D4-8F61-E3604F008F83}"/>
              </a:ext>
            </a:extLst>
          </p:cNvPr>
          <p:cNvSpPr/>
          <p:nvPr/>
        </p:nvSpPr>
        <p:spPr>
          <a:xfrm>
            <a:off x="1073426" y="1033670"/>
            <a:ext cx="4460448" cy="511434"/>
          </a:xfrm>
          <a:prstGeom prst="roundRect">
            <a:avLst/>
          </a:prstGeom>
          <a:solidFill>
            <a:srgbClr val="8CB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CuadroTexto 8">
            <a:extLst>
              <a:ext uri="{FF2B5EF4-FFF2-40B4-BE49-F238E27FC236}">
                <a16:creationId xmlns:a16="http://schemas.microsoft.com/office/drawing/2014/main" id="{DBC86985-5A79-41CB-A96E-3783B0762DDB}"/>
              </a:ext>
            </a:extLst>
          </p:cNvPr>
          <p:cNvSpPr txBox="1"/>
          <p:nvPr/>
        </p:nvSpPr>
        <p:spPr>
          <a:xfrm>
            <a:off x="3564977" y="996999"/>
            <a:ext cx="1883849" cy="584775"/>
          </a:xfrm>
          <a:prstGeom prst="rect">
            <a:avLst/>
          </a:prstGeom>
          <a:noFill/>
        </p:spPr>
        <p:txBody>
          <a:bodyPr wrap="none" rtlCol="0">
            <a:spAutoFit/>
          </a:bodyPr>
          <a:lstStyle/>
          <a:p>
            <a:r>
              <a:rPr lang="es-ES" sz="3200" b="1" dirty="0">
                <a:solidFill>
                  <a:schemeClr val="bg1"/>
                </a:solidFill>
                <a:effectLst>
                  <a:outerShdw blurRad="38100" dist="38100" dir="2700000" algn="tl">
                    <a:srgbClr val="000000">
                      <a:alpha val="43137"/>
                    </a:srgbClr>
                  </a:outerShdw>
                </a:effectLst>
                <a:latin typeface="Century Gothic" panose="020B0502020202020204" pitchFamily="34" charset="0"/>
              </a:rPr>
              <a:t>Objetivo</a:t>
            </a:r>
            <a:endParaRPr lang="es-CO" sz="32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7996861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90212549-E6F1-41F3-A2F2-053607E8A240}"/>
              </a:ext>
            </a:extLst>
          </p:cNvPr>
          <p:cNvGrpSpPr/>
          <p:nvPr/>
        </p:nvGrpSpPr>
        <p:grpSpPr>
          <a:xfrm>
            <a:off x="465221" y="529389"/>
            <a:ext cx="11726779" cy="1854706"/>
            <a:chOff x="465221" y="529389"/>
            <a:chExt cx="11726779" cy="1854706"/>
          </a:xfrm>
        </p:grpSpPr>
        <p:sp>
          <p:nvSpPr>
            <p:cNvPr id="5" name="Rectángulo 4">
              <a:extLst>
                <a:ext uri="{FF2B5EF4-FFF2-40B4-BE49-F238E27FC236}">
                  <a16:creationId xmlns:a16="http://schemas.microsoft.com/office/drawing/2014/main" id="{E9AF2BA5-EA29-40F0-9F8B-EDA52DE7D0F3}"/>
                </a:ext>
              </a:extLst>
            </p:cNvPr>
            <p:cNvSpPr/>
            <p:nvPr/>
          </p:nvSpPr>
          <p:spPr>
            <a:xfrm>
              <a:off x="465221" y="529389"/>
              <a:ext cx="11726779" cy="1854706"/>
            </a:xfrm>
            <a:prstGeom prst="rect">
              <a:avLst/>
            </a:prstGeom>
            <a:solidFill>
              <a:srgbClr val="1066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501A002C-1340-4A43-ABDA-AF263F7B3D59}"/>
                </a:ext>
              </a:extLst>
            </p:cNvPr>
            <p:cNvSpPr txBox="1"/>
            <p:nvPr/>
          </p:nvSpPr>
          <p:spPr>
            <a:xfrm>
              <a:off x="832212" y="759007"/>
              <a:ext cx="10146082" cy="1508105"/>
            </a:xfrm>
            <a:prstGeom prst="rect">
              <a:avLst/>
            </a:prstGeom>
            <a:noFill/>
          </p:spPr>
          <p:txBody>
            <a:bodyPr wrap="square">
              <a:spAutoFit/>
            </a:bodyPr>
            <a:lstStyle/>
            <a:p>
              <a:pPr algn="just"/>
              <a:r>
                <a:rPr lang="es-ES" sz="2000" b="1" spc="-5" dirty="0">
                  <a:solidFill>
                    <a:schemeClr val="bg1"/>
                  </a:solidFill>
                  <a:latin typeface="Century Gothic" panose="020B0502020202020204" pitchFamily="34" charset="0"/>
                  <a:cs typeface="Arial MT"/>
                </a:rPr>
                <a:t>Productos de divulgación pública de la ciencia</a:t>
              </a:r>
            </a:p>
            <a:p>
              <a:pPr marL="0" indent="0" algn="just">
                <a:buNone/>
              </a:pPr>
              <a:r>
                <a:rPr lang="es-ES" spc="-5" dirty="0">
                  <a:solidFill>
                    <a:schemeClr val="bg1"/>
                  </a:solidFill>
                  <a:latin typeface="Century Gothic" panose="020B0502020202020204" pitchFamily="34" charset="0"/>
                  <a:cs typeface="Arial MT"/>
                </a:rPr>
                <a:t>Se consideran productos comunicativos para la divulgación pública de la </a:t>
              </a:r>
              <a:r>
                <a:rPr lang="es-ES" spc="-5" dirty="0" err="1">
                  <a:solidFill>
                    <a:schemeClr val="bg1"/>
                  </a:solidFill>
                  <a:latin typeface="Century Gothic" panose="020B0502020202020204" pitchFamily="34" charset="0"/>
                  <a:cs typeface="Arial MT"/>
                </a:rPr>
                <a:t>CTeI</a:t>
              </a:r>
              <a:r>
                <a:rPr lang="es-ES" spc="-5" dirty="0">
                  <a:solidFill>
                    <a:schemeClr val="bg1"/>
                  </a:solidFill>
                  <a:latin typeface="Century Gothic" panose="020B0502020202020204" pitchFamily="34" charset="0"/>
                  <a:cs typeface="Arial MT"/>
                </a:rPr>
                <a:t> aquellos que son resultado de procesos de  investigación y contribuyen a la comprensión del poder transformador y la relevancia que tiene la ciencia, la tecnología y la  innovación en la vida, las comunidades y los territorios</a:t>
              </a:r>
            </a:p>
          </p:txBody>
        </p:sp>
      </p:grpSp>
      <p:pic>
        <p:nvPicPr>
          <p:cNvPr id="6" name="Imagen 5">
            <a:extLst>
              <a:ext uri="{FF2B5EF4-FFF2-40B4-BE49-F238E27FC236}">
                <a16:creationId xmlns:a16="http://schemas.microsoft.com/office/drawing/2014/main" id="{2F34CE79-EE95-46D3-A086-A2BEBD93CC1C}"/>
              </a:ext>
            </a:extLst>
          </p:cNvPr>
          <p:cNvPicPr>
            <a:picLocks noChangeAspect="1"/>
          </p:cNvPicPr>
          <p:nvPr/>
        </p:nvPicPr>
        <p:blipFill>
          <a:blip r:embed="rId2"/>
          <a:stretch>
            <a:fillRect/>
          </a:stretch>
        </p:blipFill>
        <p:spPr>
          <a:xfrm>
            <a:off x="572843" y="2846717"/>
            <a:ext cx="6210160" cy="2820490"/>
          </a:xfrm>
          <a:prstGeom prst="rect">
            <a:avLst/>
          </a:prstGeom>
        </p:spPr>
      </p:pic>
      <p:pic>
        <p:nvPicPr>
          <p:cNvPr id="8" name="Imagen 7">
            <a:extLst>
              <a:ext uri="{FF2B5EF4-FFF2-40B4-BE49-F238E27FC236}">
                <a16:creationId xmlns:a16="http://schemas.microsoft.com/office/drawing/2014/main" id="{3C17E580-020B-4B6D-9911-151D629506F8}"/>
              </a:ext>
            </a:extLst>
          </p:cNvPr>
          <p:cNvPicPr>
            <a:picLocks noChangeAspect="1"/>
          </p:cNvPicPr>
          <p:nvPr/>
        </p:nvPicPr>
        <p:blipFill>
          <a:blip r:embed="rId3"/>
          <a:stretch>
            <a:fillRect/>
          </a:stretch>
        </p:blipFill>
        <p:spPr>
          <a:xfrm>
            <a:off x="6783003" y="2846718"/>
            <a:ext cx="4784423" cy="2820490"/>
          </a:xfrm>
          <a:prstGeom prst="rect">
            <a:avLst/>
          </a:prstGeom>
        </p:spPr>
      </p:pic>
    </p:spTree>
    <p:extLst>
      <p:ext uri="{BB962C8B-B14F-4D97-AF65-F5344CB8AC3E}">
        <p14:creationId xmlns:p14="http://schemas.microsoft.com/office/powerpoint/2010/main" val="24459725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90212549-E6F1-41F3-A2F2-053607E8A240}"/>
              </a:ext>
            </a:extLst>
          </p:cNvPr>
          <p:cNvGrpSpPr/>
          <p:nvPr/>
        </p:nvGrpSpPr>
        <p:grpSpPr>
          <a:xfrm>
            <a:off x="465221" y="529389"/>
            <a:ext cx="11726779" cy="1412145"/>
            <a:chOff x="465221" y="529389"/>
            <a:chExt cx="11726779" cy="1854706"/>
          </a:xfrm>
        </p:grpSpPr>
        <p:sp>
          <p:nvSpPr>
            <p:cNvPr id="5" name="Rectángulo 4">
              <a:extLst>
                <a:ext uri="{FF2B5EF4-FFF2-40B4-BE49-F238E27FC236}">
                  <a16:creationId xmlns:a16="http://schemas.microsoft.com/office/drawing/2014/main" id="{E9AF2BA5-EA29-40F0-9F8B-EDA52DE7D0F3}"/>
                </a:ext>
              </a:extLst>
            </p:cNvPr>
            <p:cNvSpPr/>
            <p:nvPr/>
          </p:nvSpPr>
          <p:spPr>
            <a:xfrm>
              <a:off x="465221" y="529389"/>
              <a:ext cx="11726779" cy="1854706"/>
            </a:xfrm>
            <a:prstGeom prst="rect">
              <a:avLst/>
            </a:prstGeom>
            <a:solidFill>
              <a:srgbClr val="1066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501A002C-1340-4A43-ABDA-AF263F7B3D59}"/>
                </a:ext>
              </a:extLst>
            </p:cNvPr>
            <p:cNvSpPr txBox="1"/>
            <p:nvPr/>
          </p:nvSpPr>
          <p:spPr>
            <a:xfrm>
              <a:off x="832212" y="759007"/>
              <a:ext cx="10146082" cy="954107"/>
            </a:xfrm>
            <a:prstGeom prst="rect">
              <a:avLst/>
            </a:prstGeom>
            <a:noFill/>
          </p:spPr>
          <p:txBody>
            <a:bodyPr wrap="square">
              <a:spAutoFit/>
            </a:bodyPr>
            <a:lstStyle/>
            <a:p>
              <a:pPr algn="just"/>
              <a:r>
                <a:rPr lang="es-ES" sz="2000" b="1" spc="-5" dirty="0">
                  <a:solidFill>
                    <a:schemeClr val="bg1"/>
                  </a:solidFill>
                  <a:latin typeface="Century Gothic" panose="020B0502020202020204" pitchFamily="34" charset="0"/>
                  <a:cs typeface="Arial MT"/>
                </a:rPr>
                <a:t>Productos de formación de recurso humano en </a:t>
              </a:r>
              <a:r>
                <a:rPr lang="es-ES" sz="2000" b="1" spc="-5" dirty="0" err="1">
                  <a:solidFill>
                    <a:schemeClr val="bg1"/>
                  </a:solidFill>
                  <a:latin typeface="Century Gothic" panose="020B0502020202020204" pitchFamily="34" charset="0"/>
                  <a:cs typeface="Arial MT"/>
                </a:rPr>
                <a:t>CTeI</a:t>
              </a:r>
              <a:endParaRPr lang="es-ES" sz="2000" b="1" spc="-5" dirty="0">
                <a:solidFill>
                  <a:schemeClr val="bg1"/>
                </a:solidFill>
                <a:latin typeface="Century Gothic" panose="020B0502020202020204" pitchFamily="34" charset="0"/>
                <a:cs typeface="Arial MT"/>
              </a:endParaRPr>
            </a:p>
            <a:p>
              <a:pPr marL="0" indent="0" algn="just">
                <a:buNone/>
              </a:pPr>
              <a:r>
                <a:rPr lang="es-ES" spc="-5" dirty="0">
                  <a:solidFill>
                    <a:schemeClr val="bg1"/>
                  </a:solidFill>
                  <a:latin typeface="Century Gothic" panose="020B0502020202020204" pitchFamily="34" charset="0"/>
                  <a:cs typeface="Arial MT"/>
                </a:rPr>
                <a:t>Estos productos son resultado de actividades implicadas en la realización de tesis o trabajo de grado y la  ejecución de proyectos ID+I.</a:t>
              </a:r>
            </a:p>
          </p:txBody>
        </p:sp>
      </p:grpSp>
      <p:pic>
        <p:nvPicPr>
          <p:cNvPr id="9" name="Imagen 8">
            <a:extLst>
              <a:ext uri="{FF2B5EF4-FFF2-40B4-BE49-F238E27FC236}">
                <a16:creationId xmlns:a16="http://schemas.microsoft.com/office/drawing/2014/main" id="{A1BBEB27-D6F3-423A-A0C2-DEC63C46040B}"/>
              </a:ext>
            </a:extLst>
          </p:cNvPr>
          <p:cNvPicPr>
            <a:picLocks noChangeAspect="1"/>
          </p:cNvPicPr>
          <p:nvPr/>
        </p:nvPicPr>
        <p:blipFill>
          <a:blip r:embed="rId2"/>
          <a:stretch>
            <a:fillRect/>
          </a:stretch>
        </p:blipFill>
        <p:spPr>
          <a:xfrm>
            <a:off x="624575" y="2525967"/>
            <a:ext cx="5261228" cy="2963402"/>
          </a:xfrm>
          <a:prstGeom prst="rect">
            <a:avLst/>
          </a:prstGeom>
        </p:spPr>
      </p:pic>
      <p:pic>
        <p:nvPicPr>
          <p:cNvPr id="10" name="Imagen 9">
            <a:extLst>
              <a:ext uri="{FF2B5EF4-FFF2-40B4-BE49-F238E27FC236}">
                <a16:creationId xmlns:a16="http://schemas.microsoft.com/office/drawing/2014/main" id="{60A7281E-E996-49A7-9714-793854CEA44D}"/>
              </a:ext>
            </a:extLst>
          </p:cNvPr>
          <p:cNvPicPr>
            <a:picLocks noChangeAspect="1"/>
          </p:cNvPicPr>
          <p:nvPr/>
        </p:nvPicPr>
        <p:blipFill>
          <a:blip r:embed="rId3"/>
          <a:stretch>
            <a:fillRect/>
          </a:stretch>
        </p:blipFill>
        <p:spPr>
          <a:xfrm>
            <a:off x="5885803" y="2567530"/>
            <a:ext cx="6145776" cy="2880277"/>
          </a:xfrm>
          <a:prstGeom prst="rect">
            <a:avLst/>
          </a:prstGeom>
        </p:spPr>
      </p:pic>
    </p:spTree>
    <p:extLst>
      <p:ext uri="{BB962C8B-B14F-4D97-AF65-F5344CB8AC3E}">
        <p14:creationId xmlns:p14="http://schemas.microsoft.com/office/powerpoint/2010/main" val="13295042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Marcador de número de diapositiva 1">
            <a:extLst>
              <a:ext uri="{FF2B5EF4-FFF2-40B4-BE49-F238E27FC236}">
                <a16:creationId xmlns:a16="http://schemas.microsoft.com/office/drawing/2014/main" id="{248FF01A-B781-479F-842E-2F8C648D8017}"/>
              </a:ext>
            </a:extLst>
          </p:cNvPr>
          <p:cNvSpPr>
            <a:spLocks noGrp="1"/>
          </p:cNvSpPr>
          <p:nvPr>
            <p:ph type="sldNum" sz="quarter" idx="12"/>
          </p:nvPr>
        </p:nvSpPr>
        <p:spPr>
          <a:xfrm>
            <a:off x="8788400" y="6127750"/>
            <a:ext cx="2743200" cy="365125"/>
          </a:xfrm>
        </p:spPr>
        <p:txBody>
          <a:bodyPr/>
          <a:lstStyle/>
          <a:p>
            <a:fld id="{233B02DB-5781-F943-94F9-873A9A973557}" type="slidenum">
              <a:rPr lang="es-ES_tradnl" smtClean="0"/>
              <a:t>22</a:t>
            </a:fld>
            <a:endParaRPr lang="es-ES_tradnl"/>
          </a:p>
        </p:txBody>
      </p:sp>
      <p:pic>
        <p:nvPicPr>
          <p:cNvPr id="4" name="Imagen 3">
            <a:extLst>
              <a:ext uri="{FF2B5EF4-FFF2-40B4-BE49-F238E27FC236}">
                <a16:creationId xmlns:a16="http://schemas.microsoft.com/office/drawing/2014/main" id="{8AB3B155-374C-4243-AA33-11B608C81FBC}"/>
              </a:ext>
            </a:extLst>
          </p:cNvPr>
          <p:cNvPicPr>
            <a:picLocks noChangeAspect="1"/>
          </p:cNvPicPr>
          <p:nvPr/>
        </p:nvPicPr>
        <p:blipFill>
          <a:blip r:embed="rId2"/>
          <a:stretch>
            <a:fillRect/>
          </a:stretch>
        </p:blipFill>
        <p:spPr>
          <a:xfrm>
            <a:off x="0" y="0"/>
            <a:ext cx="12192000" cy="6858000"/>
          </a:xfrm>
          <a:prstGeom prst="rect">
            <a:avLst/>
          </a:prstGeom>
        </p:spPr>
      </p:pic>
      <p:sp>
        <p:nvSpPr>
          <p:cNvPr id="33" name="TextBox 1">
            <a:extLst>
              <a:ext uri="{FF2B5EF4-FFF2-40B4-BE49-F238E27FC236}">
                <a16:creationId xmlns:a16="http://schemas.microsoft.com/office/drawing/2014/main" id="{D0DEDF55-0FB4-4091-8D69-B5F48DBFB98E}"/>
              </a:ext>
            </a:extLst>
          </p:cNvPr>
          <p:cNvSpPr txBox="1"/>
          <p:nvPr/>
        </p:nvSpPr>
        <p:spPr>
          <a:xfrm>
            <a:off x="698004" y="830759"/>
            <a:ext cx="9947536" cy="646331"/>
          </a:xfrm>
          <a:prstGeom prst="rect">
            <a:avLst/>
          </a:prstGeom>
          <a:noFill/>
        </p:spPr>
        <p:txBody>
          <a:bodyPr wrap="square" rtlCol="0">
            <a:spAutoFit/>
          </a:bodyPr>
          <a:lstStyle/>
          <a:p>
            <a:r>
              <a:rPr lang="es-ES" sz="3600" b="1" dirty="0">
                <a:effectLst>
                  <a:outerShdw blurRad="38100" dist="38100" dir="2700000" algn="tl">
                    <a:srgbClr val="000000">
                      <a:alpha val="43137"/>
                    </a:srgbClr>
                  </a:outerShdw>
                </a:effectLst>
                <a:latin typeface="Century Gothic" panose="020B0502020202020204" pitchFamily="34" charset="0"/>
              </a:rPr>
              <a:t>Categoría de clasificación investigadores</a:t>
            </a:r>
          </a:p>
        </p:txBody>
      </p:sp>
      <p:pic>
        <p:nvPicPr>
          <p:cNvPr id="35" name="Imagen 34">
            <a:extLst>
              <a:ext uri="{FF2B5EF4-FFF2-40B4-BE49-F238E27FC236}">
                <a16:creationId xmlns:a16="http://schemas.microsoft.com/office/drawing/2014/main" id="{0C11F045-CE7B-4255-A4F5-7FF37D711D4C}"/>
              </a:ext>
            </a:extLst>
          </p:cNvPr>
          <p:cNvPicPr>
            <a:picLocks noChangeAspect="1"/>
          </p:cNvPicPr>
          <p:nvPr/>
        </p:nvPicPr>
        <p:blipFill rotWithShape="1">
          <a:blip r:embed="rId3"/>
          <a:srcRect t="2816" r="26208"/>
          <a:stretch/>
        </p:blipFill>
        <p:spPr>
          <a:xfrm>
            <a:off x="3147461" y="2143569"/>
            <a:ext cx="6862812" cy="4090827"/>
          </a:xfrm>
          <a:prstGeom prst="rect">
            <a:avLst/>
          </a:prstGeom>
        </p:spPr>
      </p:pic>
    </p:spTree>
    <p:extLst>
      <p:ext uri="{BB962C8B-B14F-4D97-AF65-F5344CB8AC3E}">
        <p14:creationId xmlns:p14="http://schemas.microsoft.com/office/powerpoint/2010/main" val="20767525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Marcador de número de diapositiva 1">
            <a:extLst>
              <a:ext uri="{FF2B5EF4-FFF2-40B4-BE49-F238E27FC236}">
                <a16:creationId xmlns:a16="http://schemas.microsoft.com/office/drawing/2014/main" id="{248FF01A-B781-479F-842E-2F8C648D8017}"/>
              </a:ext>
            </a:extLst>
          </p:cNvPr>
          <p:cNvSpPr>
            <a:spLocks noGrp="1"/>
          </p:cNvSpPr>
          <p:nvPr>
            <p:ph type="sldNum" sz="quarter" idx="12"/>
          </p:nvPr>
        </p:nvSpPr>
        <p:spPr>
          <a:xfrm>
            <a:off x="8788400" y="6127750"/>
            <a:ext cx="2743200" cy="365125"/>
          </a:xfrm>
        </p:spPr>
        <p:txBody>
          <a:bodyPr/>
          <a:lstStyle/>
          <a:p>
            <a:fld id="{233B02DB-5781-F943-94F9-873A9A973557}" type="slidenum">
              <a:rPr lang="es-ES_tradnl" smtClean="0"/>
              <a:t>23</a:t>
            </a:fld>
            <a:endParaRPr lang="es-ES_tradnl"/>
          </a:p>
        </p:txBody>
      </p:sp>
      <p:pic>
        <p:nvPicPr>
          <p:cNvPr id="4" name="Imagen 3">
            <a:extLst>
              <a:ext uri="{FF2B5EF4-FFF2-40B4-BE49-F238E27FC236}">
                <a16:creationId xmlns:a16="http://schemas.microsoft.com/office/drawing/2014/main" id="{8AB3B155-374C-4243-AA33-11B608C81FBC}"/>
              </a:ext>
            </a:extLst>
          </p:cNvPr>
          <p:cNvPicPr>
            <a:picLocks noChangeAspect="1"/>
          </p:cNvPicPr>
          <p:nvPr/>
        </p:nvPicPr>
        <p:blipFill>
          <a:blip r:embed="rId2"/>
          <a:stretch>
            <a:fillRect/>
          </a:stretch>
        </p:blipFill>
        <p:spPr>
          <a:xfrm>
            <a:off x="0" y="0"/>
            <a:ext cx="12192000" cy="6858000"/>
          </a:xfrm>
          <a:prstGeom prst="rect">
            <a:avLst/>
          </a:prstGeom>
        </p:spPr>
      </p:pic>
      <p:sp>
        <p:nvSpPr>
          <p:cNvPr id="33" name="TextBox 1">
            <a:extLst>
              <a:ext uri="{FF2B5EF4-FFF2-40B4-BE49-F238E27FC236}">
                <a16:creationId xmlns:a16="http://schemas.microsoft.com/office/drawing/2014/main" id="{D0DEDF55-0FB4-4091-8D69-B5F48DBFB98E}"/>
              </a:ext>
            </a:extLst>
          </p:cNvPr>
          <p:cNvSpPr txBox="1"/>
          <p:nvPr/>
        </p:nvSpPr>
        <p:spPr>
          <a:xfrm>
            <a:off x="698004" y="507594"/>
            <a:ext cx="9947536" cy="646331"/>
          </a:xfrm>
          <a:prstGeom prst="rect">
            <a:avLst/>
          </a:prstGeom>
          <a:noFill/>
        </p:spPr>
        <p:txBody>
          <a:bodyPr wrap="square" rtlCol="0">
            <a:spAutoFit/>
          </a:bodyPr>
          <a:lstStyle/>
          <a:p>
            <a:r>
              <a:rPr lang="es-ES" sz="3600" b="1" dirty="0">
                <a:effectLst>
                  <a:outerShdw blurRad="38100" dist="38100" dir="2700000" algn="tl">
                    <a:srgbClr val="000000">
                      <a:alpha val="43137"/>
                    </a:srgbClr>
                  </a:outerShdw>
                </a:effectLst>
                <a:latin typeface="Century Gothic" panose="020B0502020202020204" pitchFamily="34" charset="0"/>
              </a:rPr>
              <a:t>Categoría de clasificación investigadores</a:t>
            </a:r>
          </a:p>
        </p:txBody>
      </p:sp>
      <p:pic>
        <p:nvPicPr>
          <p:cNvPr id="6" name="Imagen 5">
            <a:extLst>
              <a:ext uri="{FF2B5EF4-FFF2-40B4-BE49-F238E27FC236}">
                <a16:creationId xmlns:a16="http://schemas.microsoft.com/office/drawing/2014/main" id="{CDA3E359-EB08-45A1-850C-BDE395EC7648}"/>
              </a:ext>
            </a:extLst>
          </p:cNvPr>
          <p:cNvPicPr>
            <a:picLocks noChangeAspect="1"/>
          </p:cNvPicPr>
          <p:nvPr/>
        </p:nvPicPr>
        <p:blipFill rotWithShape="1">
          <a:blip r:embed="rId3"/>
          <a:srcRect t="1755" r="20895"/>
          <a:stretch/>
        </p:blipFill>
        <p:spPr>
          <a:xfrm>
            <a:off x="2242349" y="1535101"/>
            <a:ext cx="7917651" cy="4775211"/>
          </a:xfrm>
          <a:prstGeom prst="rect">
            <a:avLst/>
          </a:prstGeom>
        </p:spPr>
      </p:pic>
    </p:spTree>
    <p:extLst>
      <p:ext uri="{BB962C8B-B14F-4D97-AF65-F5344CB8AC3E}">
        <p14:creationId xmlns:p14="http://schemas.microsoft.com/office/powerpoint/2010/main" val="5066435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Marcador de número de diapositiva 1">
            <a:extLst>
              <a:ext uri="{FF2B5EF4-FFF2-40B4-BE49-F238E27FC236}">
                <a16:creationId xmlns:a16="http://schemas.microsoft.com/office/drawing/2014/main" id="{248FF01A-B781-479F-842E-2F8C648D8017}"/>
              </a:ext>
            </a:extLst>
          </p:cNvPr>
          <p:cNvSpPr>
            <a:spLocks noGrp="1"/>
          </p:cNvSpPr>
          <p:nvPr>
            <p:ph type="sldNum" sz="quarter" idx="12"/>
          </p:nvPr>
        </p:nvSpPr>
        <p:spPr>
          <a:xfrm>
            <a:off x="8788400" y="6127750"/>
            <a:ext cx="2743200" cy="365125"/>
          </a:xfrm>
        </p:spPr>
        <p:txBody>
          <a:bodyPr/>
          <a:lstStyle/>
          <a:p>
            <a:fld id="{233B02DB-5781-F943-94F9-873A9A973557}" type="slidenum">
              <a:rPr lang="es-ES_tradnl" smtClean="0"/>
              <a:t>24</a:t>
            </a:fld>
            <a:endParaRPr lang="es-ES_tradnl"/>
          </a:p>
        </p:txBody>
      </p:sp>
      <p:pic>
        <p:nvPicPr>
          <p:cNvPr id="4" name="Imagen 3">
            <a:extLst>
              <a:ext uri="{FF2B5EF4-FFF2-40B4-BE49-F238E27FC236}">
                <a16:creationId xmlns:a16="http://schemas.microsoft.com/office/drawing/2014/main" id="{8AB3B155-374C-4243-AA33-11B608C81FBC}"/>
              </a:ext>
            </a:extLst>
          </p:cNvPr>
          <p:cNvPicPr>
            <a:picLocks noChangeAspect="1"/>
          </p:cNvPicPr>
          <p:nvPr/>
        </p:nvPicPr>
        <p:blipFill>
          <a:blip r:embed="rId2"/>
          <a:stretch>
            <a:fillRect/>
          </a:stretch>
        </p:blipFill>
        <p:spPr>
          <a:xfrm>
            <a:off x="0" y="0"/>
            <a:ext cx="12192000" cy="6858000"/>
          </a:xfrm>
          <a:prstGeom prst="rect">
            <a:avLst/>
          </a:prstGeom>
        </p:spPr>
      </p:pic>
      <p:sp>
        <p:nvSpPr>
          <p:cNvPr id="33" name="TextBox 1">
            <a:extLst>
              <a:ext uri="{FF2B5EF4-FFF2-40B4-BE49-F238E27FC236}">
                <a16:creationId xmlns:a16="http://schemas.microsoft.com/office/drawing/2014/main" id="{D0DEDF55-0FB4-4091-8D69-B5F48DBFB98E}"/>
              </a:ext>
            </a:extLst>
          </p:cNvPr>
          <p:cNvSpPr txBox="1"/>
          <p:nvPr/>
        </p:nvSpPr>
        <p:spPr>
          <a:xfrm>
            <a:off x="698004" y="507594"/>
            <a:ext cx="9947536" cy="707886"/>
          </a:xfrm>
          <a:prstGeom prst="rect">
            <a:avLst/>
          </a:prstGeom>
          <a:noFill/>
        </p:spPr>
        <p:txBody>
          <a:bodyPr wrap="square" rtlCol="0">
            <a:spAutoFit/>
          </a:bodyPr>
          <a:lstStyle/>
          <a:p>
            <a:r>
              <a:rPr lang="es-ES" sz="4000" b="1" dirty="0">
                <a:effectLst>
                  <a:outerShdw blurRad="38100" dist="38100" dir="2700000" algn="tl">
                    <a:srgbClr val="000000">
                      <a:alpha val="43137"/>
                    </a:srgbClr>
                  </a:outerShdw>
                </a:effectLst>
                <a:latin typeface="Century Gothic" panose="020B0502020202020204" pitchFamily="34" charset="0"/>
              </a:rPr>
              <a:t>Categoría grupos de investigación</a:t>
            </a:r>
          </a:p>
        </p:txBody>
      </p:sp>
      <p:pic>
        <p:nvPicPr>
          <p:cNvPr id="7" name="Imagen 6">
            <a:extLst>
              <a:ext uri="{FF2B5EF4-FFF2-40B4-BE49-F238E27FC236}">
                <a16:creationId xmlns:a16="http://schemas.microsoft.com/office/drawing/2014/main" id="{EF3A9863-4DF8-4E79-894B-3D497F22F9C9}"/>
              </a:ext>
            </a:extLst>
          </p:cNvPr>
          <p:cNvPicPr>
            <a:picLocks noChangeAspect="1"/>
          </p:cNvPicPr>
          <p:nvPr/>
        </p:nvPicPr>
        <p:blipFill>
          <a:blip r:embed="rId3"/>
          <a:stretch>
            <a:fillRect/>
          </a:stretch>
        </p:blipFill>
        <p:spPr>
          <a:xfrm>
            <a:off x="1205835" y="1485773"/>
            <a:ext cx="9439705" cy="4864633"/>
          </a:xfrm>
          <a:prstGeom prst="rect">
            <a:avLst/>
          </a:prstGeom>
        </p:spPr>
      </p:pic>
    </p:spTree>
    <p:extLst>
      <p:ext uri="{BB962C8B-B14F-4D97-AF65-F5344CB8AC3E}">
        <p14:creationId xmlns:p14="http://schemas.microsoft.com/office/powerpoint/2010/main" val="2880662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B16AD7D-99E3-4850-952B-1EB9C7329061}"/>
              </a:ext>
            </a:extLst>
          </p:cNvPr>
          <p:cNvPicPr>
            <a:picLocks noChangeAspect="1"/>
          </p:cNvPicPr>
          <p:nvPr/>
        </p:nvPicPr>
        <p:blipFill>
          <a:blip r:embed="rId2"/>
          <a:stretch>
            <a:fillRect/>
          </a:stretch>
        </p:blipFill>
        <p:spPr>
          <a:xfrm>
            <a:off x="0" y="0"/>
            <a:ext cx="12192000" cy="6858000"/>
          </a:xfrm>
          <a:prstGeom prst="rect">
            <a:avLst/>
          </a:prstGeom>
        </p:spPr>
      </p:pic>
      <p:sp>
        <p:nvSpPr>
          <p:cNvPr id="5" name="CuadroTexto 4">
            <a:extLst>
              <a:ext uri="{FF2B5EF4-FFF2-40B4-BE49-F238E27FC236}">
                <a16:creationId xmlns:a16="http://schemas.microsoft.com/office/drawing/2014/main" id="{461D35E6-EFAB-4F96-B93B-B6A1777A34C0}"/>
              </a:ext>
            </a:extLst>
          </p:cNvPr>
          <p:cNvSpPr txBox="1"/>
          <p:nvPr/>
        </p:nvSpPr>
        <p:spPr>
          <a:xfrm>
            <a:off x="412444" y="2603883"/>
            <a:ext cx="6681376" cy="646331"/>
          </a:xfrm>
          <a:prstGeom prst="rect">
            <a:avLst/>
          </a:prstGeom>
          <a:noFill/>
        </p:spPr>
        <p:txBody>
          <a:bodyPr wrap="square" rtlCol="0">
            <a:spAutoFit/>
          </a:bodyPr>
          <a:lstStyle/>
          <a:p>
            <a:r>
              <a:rPr lang="es-ES" sz="3600" b="1" i="1" dirty="0">
                <a:latin typeface="Humanst521 BT" panose="020B0602020204020204" pitchFamily="34" charset="0"/>
              </a:rPr>
              <a:t>Gracias por su atención</a:t>
            </a:r>
            <a:endParaRPr lang="es-CO" sz="3600" b="1" i="1" dirty="0">
              <a:latin typeface="Humanst521 BT" panose="020B0602020204020204" pitchFamily="34" charset="0"/>
            </a:endParaRPr>
          </a:p>
        </p:txBody>
      </p:sp>
      <p:sp>
        <p:nvSpPr>
          <p:cNvPr id="6" name="CuadroTexto 5">
            <a:extLst>
              <a:ext uri="{FF2B5EF4-FFF2-40B4-BE49-F238E27FC236}">
                <a16:creationId xmlns:a16="http://schemas.microsoft.com/office/drawing/2014/main" id="{F8EF46E5-646A-4910-8A22-5ED1A866D629}"/>
              </a:ext>
            </a:extLst>
          </p:cNvPr>
          <p:cNvSpPr txBox="1"/>
          <p:nvPr/>
        </p:nvSpPr>
        <p:spPr>
          <a:xfrm>
            <a:off x="643450" y="3242995"/>
            <a:ext cx="4611757" cy="707886"/>
          </a:xfrm>
          <a:prstGeom prst="rect">
            <a:avLst/>
          </a:prstGeom>
          <a:noFill/>
        </p:spPr>
        <p:txBody>
          <a:bodyPr wrap="square" rtlCol="0">
            <a:spAutoFit/>
          </a:bodyPr>
          <a:lstStyle/>
          <a:p>
            <a:r>
              <a:rPr lang="es-ES" sz="2000" b="1" dirty="0">
                <a:solidFill>
                  <a:srgbClr val="106660"/>
                </a:solidFill>
                <a:latin typeface="Humanst521 BT" panose="020B0602020204020204" pitchFamily="34" charset="0"/>
              </a:rPr>
              <a:t>Mayor información: </a:t>
            </a:r>
          </a:p>
          <a:p>
            <a:endParaRPr lang="es-CO" sz="2000" b="1" dirty="0">
              <a:latin typeface="Humanst521 BT" panose="020B0602020204020204" pitchFamily="34" charset="0"/>
            </a:endParaRPr>
          </a:p>
        </p:txBody>
      </p:sp>
      <p:sp>
        <p:nvSpPr>
          <p:cNvPr id="7" name="Título 1">
            <a:extLst>
              <a:ext uri="{FF2B5EF4-FFF2-40B4-BE49-F238E27FC236}">
                <a16:creationId xmlns:a16="http://schemas.microsoft.com/office/drawing/2014/main" id="{FA4DF931-5ED3-4041-AB68-AA428FA491F4}"/>
              </a:ext>
            </a:extLst>
          </p:cNvPr>
          <p:cNvSpPr txBox="1">
            <a:spLocks/>
          </p:cNvSpPr>
          <p:nvPr/>
        </p:nvSpPr>
        <p:spPr>
          <a:xfrm>
            <a:off x="1126067" y="3572965"/>
            <a:ext cx="5494866" cy="65004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2000" b="1" dirty="0">
                <a:latin typeface="Cambria" panose="02040503050406030204" pitchFamily="18" charset="0"/>
              </a:rPr>
              <a:t>Correo:    gestion.grupos@uis.edu.co</a:t>
            </a:r>
            <a:endParaRPr lang="en-US" sz="2000" b="1" dirty="0">
              <a:latin typeface="Cambria" panose="02040503050406030204" pitchFamily="18" charset="0"/>
            </a:endParaRPr>
          </a:p>
        </p:txBody>
      </p:sp>
    </p:spTree>
    <p:extLst>
      <p:ext uri="{BB962C8B-B14F-4D97-AF65-F5344CB8AC3E}">
        <p14:creationId xmlns:p14="http://schemas.microsoft.com/office/powerpoint/2010/main" val="1540279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CB20ABEF-38FF-44F1-A70F-8BB4B395E37E}"/>
              </a:ext>
            </a:extLst>
          </p:cNvPr>
          <p:cNvSpPr txBox="1"/>
          <p:nvPr/>
        </p:nvSpPr>
        <p:spPr>
          <a:xfrm>
            <a:off x="2780719" y="3115522"/>
            <a:ext cx="2870302" cy="3108543"/>
          </a:xfrm>
          <a:prstGeom prst="rect">
            <a:avLst/>
          </a:prstGeom>
          <a:noFill/>
        </p:spPr>
        <p:txBody>
          <a:bodyPr wrap="square" rtlCol="0">
            <a:spAutoFit/>
          </a:bodyPr>
          <a:lstStyle/>
          <a:p>
            <a:pPr algn="r"/>
            <a:r>
              <a:rPr lang="es-MX" sz="1400" b="1" dirty="0">
                <a:solidFill>
                  <a:schemeClr val="bg1"/>
                </a:solidFill>
                <a:latin typeface="Century Gothic" panose="020B0502020202020204" pitchFamily="34" charset="0"/>
              </a:rPr>
              <a:t>Grupos de investigación: avalados por cualquier institución, entidad o persona jurídica colombiana</a:t>
            </a:r>
            <a:r>
              <a:rPr lang="es-MX" sz="1400" dirty="0">
                <a:solidFill>
                  <a:schemeClr val="bg1"/>
                </a:solidFill>
                <a:latin typeface="Century Gothic" panose="020B0502020202020204" pitchFamily="34" charset="0"/>
              </a:rPr>
              <a:t>, que ejecute actividades de Ciencia, Tecnología e Innovación, se entiende como grupo al conjunto de personas que interactúan para investigar y generar productos de conocimiento en uno o varios temas (…)</a:t>
            </a:r>
          </a:p>
          <a:p>
            <a:endParaRPr lang="es-MX" sz="1400" dirty="0"/>
          </a:p>
          <a:p>
            <a:endParaRPr lang="es-CO" sz="1400" dirty="0"/>
          </a:p>
        </p:txBody>
      </p:sp>
      <p:pic>
        <p:nvPicPr>
          <p:cNvPr id="13" name="Imagen 12">
            <a:extLst>
              <a:ext uri="{FF2B5EF4-FFF2-40B4-BE49-F238E27FC236}">
                <a16:creationId xmlns:a16="http://schemas.microsoft.com/office/drawing/2014/main" id="{FF2A5183-26D1-452A-95BE-DA172C29F479}"/>
              </a:ext>
            </a:extLst>
          </p:cNvPr>
          <p:cNvPicPr>
            <a:picLocks noChangeAspect="1"/>
          </p:cNvPicPr>
          <p:nvPr/>
        </p:nvPicPr>
        <p:blipFill>
          <a:blip r:embed="rId2"/>
          <a:stretch>
            <a:fillRect/>
          </a:stretch>
        </p:blipFill>
        <p:spPr>
          <a:xfrm>
            <a:off x="0" y="0"/>
            <a:ext cx="12192000" cy="6858000"/>
          </a:xfrm>
          <a:prstGeom prst="rect">
            <a:avLst/>
          </a:prstGeom>
        </p:spPr>
      </p:pic>
      <p:sp>
        <p:nvSpPr>
          <p:cNvPr id="14" name="CuadroTexto 13">
            <a:extLst>
              <a:ext uri="{FF2B5EF4-FFF2-40B4-BE49-F238E27FC236}">
                <a16:creationId xmlns:a16="http://schemas.microsoft.com/office/drawing/2014/main" id="{9E007495-7593-45F1-A8E8-0A9C7E1AB51A}"/>
              </a:ext>
            </a:extLst>
          </p:cNvPr>
          <p:cNvSpPr txBox="1"/>
          <p:nvPr/>
        </p:nvSpPr>
        <p:spPr>
          <a:xfrm>
            <a:off x="7248939" y="2610683"/>
            <a:ext cx="3392557" cy="4247317"/>
          </a:xfrm>
          <a:prstGeom prst="rect">
            <a:avLst/>
          </a:prstGeom>
          <a:noFill/>
        </p:spPr>
        <p:txBody>
          <a:bodyPr wrap="square" rtlCol="0">
            <a:spAutoFit/>
          </a:bodyPr>
          <a:lstStyle/>
          <a:p>
            <a:pPr algn="r"/>
            <a:r>
              <a:rPr lang="es-MX" sz="1600" b="1" dirty="0">
                <a:solidFill>
                  <a:schemeClr val="bg1"/>
                </a:solidFill>
                <a:latin typeface="Century Gothic" panose="020B0502020202020204" pitchFamily="34" charset="0"/>
              </a:rPr>
              <a:t>Colombianos o extranjeros residentes en el país </a:t>
            </a:r>
            <a:r>
              <a:rPr lang="es-MX" sz="1600" dirty="0">
                <a:solidFill>
                  <a:schemeClr val="bg1"/>
                </a:solidFill>
                <a:latin typeface="Century Gothic" panose="020B0502020202020204" pitchFamily="34" charset="0"/>
              </a:rPr>
              <a:t>con vínculo </a:t>
            </a:r>
            <a:r>
              <a:rPr lang="es-MX" sz="1600" b="1" dirty="0">
                <a:solidFill>
                  <a:schemeClr val="bg1"/>
                </a:solidFill>
                <a:latin typeface="Century Gothic" panose="020B0502020202020204" pitchFamily="34" charset="0"/>
              </a:rPr>
              <a:t>legal, reglamentario o contractual </a:t>
            </a:r>
            <a:r>
              <a:rPr lang="es-MX" sz="1600" dirty="0">
                <a:solidFill>
                  <a:schemeClr val="bg1"/>
                </a:solidFill>
                <a:latin typeface="Century Gothic" panose="020B0502020202020204" pitchFamily="34" charset="0"/>
              </a:rPr>
              <a:t>con instituciones colombianas (Que desempeñen alguna tarea relacionada con actividades de investigación).</a:t>
            </a:r>
          </a:p>
          <a:p>
            <a:pPr algn="r"/>
            <a:endParaRPr lang="es-MX" sz="1600" b="1" dirty="0">
              <a:solidFill>
                <a:schemeClr val="bg1"/>
              </a:solidFill>
              <a:latin typeface="Century Gothic" panose="020B0502020202020204" pitchFamily="34" charset="0"/>
            </a:endParaRPr>
          </a:p>
          <a:p>
            <a:pPr algn="r"/>
            <a:r>
              <a:rPr lang="es-MX" sz="1600" b="1" dirty="0">
                <a:solidFill>
                  <a:schemeClr val="bg1"/>
                </a:solidFill>
                <a:latin typeface="Century Gothic" panose="020B0502020202020204" pitchFamily="34" charset="0"/>
              </a:rPr>
              <a:t>Extranjeros pertenecientes a la diáspora</a:t>
            </a:r>
            <a:r>
              <a:rPr lang="es-MX" sz="1600" dirty="0">
                <a:solidFill>
                  <a:schemeClr val="bg1"/>
                </a:solidFill>
                <a:latin typeface="Century Gothic" panose="020B0502020202020204" pitchFamily="34" charset="0"/>
              </a:rPr>
              <a:t> que desarrolle actividades de Ciencia, Tecnología e Innovación (Con </a:t>
            </a:r>
            <a:r>
              <a:rPr lang="es-MX" sz="1600" dirty="0" err="1">
                <a:solidFill>
                  <a:schemeClr val="bg1"/>
                </a:solidFill>
                <a:latin typeface="Century Gothic" panose="020B0502020202020204" pitchFamily="34" charset="0"/>
              </a:rPr>
              <a:t>CvLAC</a:t>
            </a:r>
            <a:r>
              <a:rPr lang="es-MX" sz="1600" dirty="0">
                <a:solidFill>
                  <a:schemeClr val="bg1"/>
                </a:solidFill>
                <a:latin typeface="Century Gothic" panose="020B0502020202020204" pitchFamily="34" charset="0"/>
              </a:rPr>
              <a:t> certificado e inscrito para el proceso de la Convocatoria).</a:t>
            </a:r>
          </a:p>
          <a:p>
            <a:endParaRPr lang="es-CO" sz="1400" dirty="0"/>
          </a:p>
        </p:txBody>
      </p:sp>
      <p:sp>
        <p:nvSpPr>
          <p:cNvPr id="15" name="CuadroTexto 14">
            <a:extLst>
              <a:ext uri="{FF2B5EF4-FFF2-40B4-BE49-F238E27FC236}">
                <a16:creationId xmlns:a16="http://schemas.microsoft.com/office/drawing/2014/main" id="{E7A21CBA-BA0A-4A45-A1EC-2A99D20C3DD3}"/>
              </a:ext>
            </a:extLst>
          </p:cNvPr>
          <p:cNvSpPr txBox="1"/>
          <p:nvPr/>
        </p:nvSpPr>
        <p:spPr>
          <a:xfrm>
            <a:off x="2189319" y="2749182"/>
            <a:ext cx="2870302" cy="3970318"/>
          </a:xfrm>
          <a:prstGeom prst="rect">
            <a:avLst/>
          </a:prstGeom>
          <a:noFill/>
        </p:spPr>
        <p:txBody>
          <a:bodyPr wrap="square" rtlCol="0">
            <a:spAutoFit/>
          </a:bodyPr>
          <a:lstStyle/>
          <a:p>
            <a:r>
              <a:rPr lang="es-MX" sz="1600" b="1" dirty="0">
                <a:solidFill>
                  <a:schemeClr val="bg1"/>
                </a:solidFill>
                <a:latin typeface="Century Gothic" panose="020B0502020202020204" pitchFamily="34" charset="0"/>
              </a:rPr>
              <a:t>Grupos de investigación:</a:t>
            </a:r>
          </a:p>
          <a:p>
            <a:r>
              <a:rPr lang="es-MX" sz="1600" b="1" dirty="0">
                <a:solidFill>
                  <a:schemeClr val="bg1"/>
                </a:solidFill>
                <a:latin typeface="Century Gothic" panose="020B0502020202020204" pitchFamily="34" charset="0"/>
              </a:rPr>
              <a:t>avalados por cualquier institución, entidad o persona jurídica colombiana</a:t>
            </a:r>
            <a:r>
              <a:rPr lang="es-MX" sz="1600" dirty="0">
                <a:solidFill>
                  <a:schemeClr val="bg1"/>
                </a:solidFill>
                <a:latin typeface="Century Gothic" panose="020B0502020202020204" pitchFamily="34" charset="0"/>
              </a:rPr>
              <a:t>, que ejecute actividades de Ciencia, Tecnología e Innovación, se entiende como grupo al conjunto de personas que interactúan para investigar y generar productos de conocimiento en uno o varios temas (…)</a:t>
            </a:r>
          </a:p>
          <a:p>
            <a:endParaRPr lang="es-MX" sz="1400" dirty="0"/>
          </a:p>
          <a:p>
            <a:endParaRPr lang="es-CO" sz="1400" dirty="0"/>
          </a:p>
        </p:txBody>
      </p:sp>
      <p:grpSp>
        <p:nvGrpSpPr>
          <p:cNvPr id="18" name="Grupo 17">
            <a:extLst>
              <a:ext uri="{FF2B5EF4-FFF2-40B4-BE49-F238E27FC236}">
                <a16:creationId xmlns:a16="http://schemas.microsoft.com/office/drawing/2014/main" id="{4D3018AB-55BF-49A5-9D9D-3A67AE479E5F}"/>
              </a:ext>
            </a:extLst>
          </p:cNvPr>
          <p:cNvGrpSpPr/>
          <p:nvPr/>
        </p:nvGrpSpPr>
        <p:grpSpPr>
          <a:xfrm>
            <a:off x="8309113" y="1705538"/>
            <a:ext cx="2981739" cy="584775"/>
            <a:chOff x="8309113" y="1705538"/>
            <a:chExt cx="2981739" cy="584775"/>
          </a:xfrm>
        </p:grpSpPr>
        <p:sp>
          <p:nvSpPr>
            <p:cNvPr id="16" name="Rectángulo: esquinas redondeadas 15">
              <a:extLst>
                <a:ext uri="{FF2B5EF4-FFF2-40B4-BE49-F238E27FC236}">
                  <a16:creationId xmlns:a16="http://schemas.microsoft.com/office/drawing/2014/main" id="{01C18B8E-CA2C-4E3F-B31F-AD963385ECA2}"/>
                </a:ext>
              </a:extLst>
            </p:cNvPr>
            <p:cNvSpPr/>
            <p:nvPr/>
          </p:nvSpPr>
          <p:spPr>
            <a:xfrm>
              <a:off x="8309113" y="1762540"/>
              <a:ext cx="2981739" cy="511434"/>
            </a:xfrm>
            <a:prstGeom prst="roundRect">
              <a:avLst/>
            </a:prstGeom>
            <a:solidFill>
              <a:srgbClr val="8CB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CuadroTexto 16">
              <a:extLst>
                <a:ext uri="{FF2B5EF4-FFF2-40B4-BE49-F238E27FC236}">
                  <a16:creationId xmlns:a16="http://schemas.microsoft.com/office/drawing/2014/main" id="{BF6C5060-29C9-4DD4-8BBE-547C7350FA4A}"/>
                </a:ext>
              </a:extLst>
            </p:cNvPr>
            <p:cNvSpPr txBox="1"/>
            <p:nvPr/>
          </p:nvSpPr>
          <p:spPr>
            <a:xfrm>
              <a:off x="9194968" y="1705538"/>
              <a:ext cx="1951175" cy="584775"/>
            </a:xfrm>
            <a:prstGeom prst="rect">
              <a:avLst/>
            </a:prstGeom>
            <a:noFill/>
          </p:spPr>
          <p:txBody>
            <a:bodyPr wrap="none" rtlCol="0">
              <a:spAutoFit/>
            </a:bodyPr>
            <a:lstStyle/>
            <a:p>
              <a:r>
                <a:rPr lang="es-ES" sz="3200" b="1" dirty="0">
                  <a:solidFill>
                    <a:schemeClr val="bg1"/>
                  </a:solidFill>
                  <a:effectLst>
                    <a:outerShdw blurRad="38100" dist="38100" dir="2700000" algn="tl">
                      <a:srgbClr val="000000">
                        <a:alpha val="43137"/>
                      </a:srgbClr>
                    </a:outerShdw>
                  </a:effectLst>
                  <a:latin typeface="Century Gothic" panose="020B0502020202020204" pitchFamily="34" charset="0"/>
                </a:rPr>
                <a:t>Personas</a:t>
              </a:r>
              <a:endParaRPr lang="es-CO" sz="32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grpSp>
      <p:grpSp>
        <p:nvGrpSpPr>
          <p:cNvPr id="19" name="Grupo 18">
            <a:extLst>
              <a:ext uri="{FF2B5EF4-FFF2-40B4-BE49-F238E27FC236}">
                <a16:creationId xmlns:a16="http://schemas.microsoft.com/office/drawing/2014/main" id="{0229A65B-403D-4A04-BC3A-5518AE55F72B}"/>
              </a:ext>
            </a:extLst>
          </p:cNvPr>
          <p:cNvGrpSpPr/>
          <p:nvPr/>
        </p:nvGrpSpPr>
        <p:grpSpPr>
          <a:xfrm>
            <a:off x="2793971" y="1705538"/>
            <a:ext cx="2981739" cy="584775"/>
            <a:chOff x="8309113" y="1705538"/>
            <a:chExt cx="2981739" cy="584775"/>
          </a:xfrm>
        </p:grpSpPr>
        <p:sp>
          <p:nvSpPr>
            <p:cNvPr id="20" name="Rectángulo: esquinas redondeadas 19">
              <a:extLst>
                <a:ext uri="{FF2B5EF4-FFF2-40B4-BE49-F238E27FC236}">
                  <a16:creationId xmlns:a16="http://schemas.microsoft.com/office/drawing/2014/main" id="{9658EDF8-1816-4DEA-9F7D-83F1C1F0F6FA}"/>
                </a:ext>
              </a:extLst>
            </p:cNvPr>
            <p:cNvSpPr/>
            <p:nvPr/>
          </p:nvSpPr>
          <p:spPr>
            <a:xfrm>
              <a:off x="8309113" y="1762540"/>
              <a:ext cx="2981739" cy="511434"/>
            </a:xfrm>
            <a:prstGeom prst="roundRect">
              <a:avLst/>
            </a:prstGeom>
            <a:solidFill>
              <a:srgbClr val="8CB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1" name="CuadroTexto 20">
              <a:extLst>
                <a:ext uri="{FF2B5EF4-FFF2-40B4-BE49-F238E27FC236}">
                  <a16:creationId xmlns:a16="http://schemas.microsoft.com/office/drawing/2014/main" id="{F636B2DC-8FAA-49C3-A26A-3DE0C9CE5BF5}"/>
                </a:ext>
              </a:extLst>
            </p:cNvPr>
            <p:cNvSpPr txBox="1"/>
            <p:nvPr/>
          </p:nvSpPr>
          <p:spPr>
            <a:xfrm>
              <a:off x="9543603" y="1705538"/>
              <a:ext cx="1622560" cy="584775"/>
            </a:xfrm>
            <a:prstGeom prst="rect">
              <a:avLst/>
            </a:prstGeom>
            <a:noFill/>
          </p:spPr>
          <p:txBody>
            <a:bodyPr wrap="none" rtlCol="0">
              <a:spAutoFit/>
            </a:bodyPr>
            <a:lstStyle/>
            <a:p>
              <a:r>
                <a:rPr lang="es-ES" sz="3200" b="1" dirty="0">
                  <a:solidFill>
                    <a:schemeClr val="bg1"/>
                  </a:solidFill>
                  <a:effectLst>
                    <a:outerShdw blurRad="38100" dist="38100" dir="2700000" algn="tl">
                      <a:srgbClr val="000000">
                        <a:alpha val="43137"/>
                      </a:srgbClr>
                    </a:outerShdw>
                  </a:effectLst>
                  <a:latin typeface="Century Gothic" panose="020B0502020202020204" pitchFamily="34" charset="0"/>
                </a:rPr>
                <a:t>Grupos</a:t>
              </a:r>
              <a:endParaRPr lang="es-CO" sz="32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grpSp>
      <p:sp>
        <p:nvSpPr>
          <p:cNvPr id="22" name="CuadroTexto 21">
            <a:extLst>
              <a:ext uri="{FF2B5EF4-FFF2-40B4-BE49-F238E27FC236}">
                <a16:creationId xmlns:a16="http://schemas.microsoft.com/office/drawing/2014/main" id="{782D3A7B-D07C-4A1E-AA18-F7A94F2FF1B8}"/>
              </a:ext>
            </a:extLst>
          </p:cNvPr>
          <p:cNvSpPr txBox="1"/>
          <p:nvPr/>
        </p:nvSpPr>
        <p:spPr>
          <a:xfrm>
            <a:off x="8834730" y="659010"/>
            <a:ext cx="2456122" cy="646331"/>
          </a:xfrm>
          <a:prstGeom prst="rect">
            <a:avLst/>
          </a:prstGeom>
          <a:noFill/>
        </p:spPr>
        <p:txBody>
          <a:bodyPr wrap="none" rtlCol="0">
            <a:spAutoFit/>
          </a:bodyPr>
          <a:lstStyle/>
          <a:p>
            <a:r>
              <a:rPr lang="es-ES" sz="3600" b="1" i="1" dirty="0">
                <a:latin typeface="Century Gothic" panose="020B0502020202020204" pitchFamily="34" charset="0"/>
              </a:rPr>
              <a:t>Dirigido a:</a:t>
            </a:r>
            <a:endParaRPr lang="es-CO" sz="3600" b="1" i="1" dirty="0">
              <a:latin typeface="Century Gothic" panose="020B0502020202020204" pitchFamily="34" charset="0"/>
            </a:endParaRPr>
          </a:p>
        </p:txBody>
      </p:sp>
    </p:spTree>
    <p:extLst>
      <p:ext uri="{BB962C8B-B14F-4D97-AF65-F5344CB8AC3E}">
        <p14:creationId xmlns:p14="http://schemas.microsoft.com/office/powerpoint/2010/main" val="737336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1494B45-0225-4BE7-B54E-D247AC18EC7F}"/>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ángulo: esquinas redondeadas 5">
            <a:extLst>
              <a:ext uri="{FF2B5EF4-FFF2-40B4-BE49-F238E27FC236}">
                <a16:creationId xmlns:a16="http://schemas.microsoft.com/office/drawing/2014/main" id="{CFC46294-E679-45C5-9E71-7AD6EA19F6A5}"/>
              </a:ext>
            </a:extLst>
          </p:cNvPr>
          <p:cNvSpPr/>
          <p:nvPr/>
        </p:nvSpPr>
        <p:spPr>
          <a:xfrm>
            <a:off x="3624147" y="4878759"/>
            <a:ext cx="2862146" cy="330066"/>
          </a:xfrm>
          <a:prstGeom prst="roundRect">
            <a:avLst/>
          </a:prstGeom>
          <a:solidFill>
            <a:srgbClr val="1066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 sz="1600" b="1" dirty="0">
              <a:effectLst>
                <a:outerShdw blurRad="38100" dist="38100" dir="2700000" algn="tl">
                  <a:srgbClr val="000000">
                    <a:alpha val="43137"/>
                  </a:srgbClr>
                </a:outerShdw>
              </a:effectLst>
              <a:latin typeface="Century Gothic" panose="020B0502020202020204" pitchFamily="34" charset="0"/>
            </a:endParaRPr>
          </a:p>
          <a:p>
            <a:pPr algn="ctr"/>
            <a:r>
              <a:rPr lang="es-ES" sz="1400" b="1" dirty="0">
                <a:effectLst>
                  <a:outerShdw blurRad="38100" dist="38100" dir="2700000" algn="tl">
                    <a:srgbClr val="000000">
                      <a:alpha val="43137"/>
                    </a:srgbClr>
                  </a:outerShdw>
                </a:effectLst>
                <a:latin typeface="Century Gothic" panose="020B0502020202020204" pitchFamily="34" charset="0"/>
              </a:rPr>
              <a:t>Actualización Hojas de Vida</a:t>
            </a:r>
            <a:endParaRPr lang="es-CO" sz="1400" b="1" dirty="0">
              <a:effectLst>
                <a:outerShdw blurRad="38100" dist="38100" dir="2700000" algn="tl">
                  <a:srgbClr val="000000">
                    <a:alpha val="43137"/>
                  </a:srgbClr>
                </a:outerShdw>
              </a:effectLst>
              <a:latin typeface="Century Gothic" panose="020B0502020202020204" pitchFamily="34" charset="0"/>
            </a:endParaRPr>
          </a:p>
          <a:p>
            <a:pPr algn="ctr"/>
            <a:endParaRPr lang="es-CO" dirty="0">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0BA9BEE5-E503-4B0D-BF41-6657CCEFD212}"/>
              </a:ext>
            </a:extLst>
          </p:cNvPr>
          <p:cNvSpPr txBox="1"/>
          <p:nvPr/>
        </p:nvSpPr>
        <p:spPr>
          <a:xfrm>
            <a:off x="4178577" y="5283604"/>
            <a:ext cx="1917423" cy="584775"/>
          </a:xfrm>
          <a:prstGeom prst="rect">
            <a:avLst/>
          </a:prstGeom>
          <a:noFill/>
          <a:ln>
            <a:solidFill>
              <a:srgbClr val="106660"/>
            </a:solidFill>
            <a:prstDash val="sysDash"/>
          </a:ln>
        </p:spPr>
        <p:txBody>
          <a:bodyPr wrap="square" rtlCol="0">
            <a:spAutoFit/>
          </a:bodyPr>
          <a:lstStyle/>
          <a:p>
            <a:pPr marL="285750" indent="-285750" algn="ctr">
              <a:buFont typeface="Wingdings" panose="05000000000000000000" pitchFamily="2" charset="2"/>
              <a:buChar char="ü"/>
            </a:pPr>
            <a:r>
              <a:rPr lang="es-CO" sz="1600" dirty="0"/>
              <a:t>CvLAC </a:t>
            </a:r>
          </a:p>
          <a:p>
            <a:pPr algn="ctr"/>
            <a:r>
              <a:rPr lang="es-CO" sz="1600" dirty="0"/>
              <a:t>Investigadores</a:t>
            </a:r>
          </a:p>
        </p:txBody>
      </p:sp>
      <p:sp>
        <p:nvSpPr>
          <p:cNvPr id="7" name="Rectángulo: esquinas redondeadas 6">
            <a:extLst>
              <a:ext uri="{FF2B5EF4-FFF2-40B4-BE49-F238E27FC236}">
                <a16:creationId xmlns:a16="http://schemas.microsoft.com/office/drawing/2014/main" id="{589F80AC-500A-416F-99A7-FE340D91EBE1}"/>
              </a:ext>
            </a:extLst>
          </p:cNvPr>
          <p:cNvSpPr/>
          <p:nvPr/>
        </p:nvSpPr>
        <p:spPr>
          <a:xfrm>
            <a:off x="5531267" y="1500293"/>
            <a:ext cx="3478917" cy="416303"/>
          </a:xfrm>
          <a:prstGeom prst="roundRect">
            <a:avLst/>
          </a:prstGeom>
          <a:solidFill>
            <a:srgbClr val="8CB72B"/>
          </a:solidFill>
          <a:ln>
            <a:solidFill>
              <a:srgbClr val="8CB7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effectLst>
                  <a:outerShdw blurRad="38100" dist="38100" dir="2700000" algn="tl">
                    <a:srgbClr val="000000">
                      <a:alpha val="43137"/>
                    </a:srgbClr>
                  </a:outerShdw>
                </a:effectLst>
                <a:latin typeface="Century Gothic" panose="020B0502020202020204" pitchFamily="34" charset="0"/>
              </a:rPr>
              <a:t>Vinculación y aval de productos</a:t>
            </a:r>
            <a:endParaRPr lang="es-ES" sz="1600" b="1" dirty="0">
              <a:effectLst>
                <a:outerShdw blurRad="38100" dist="38100" dir="2700000" algn="tl">
                  <a:srgbClr val="000000">
                    <a:alpha val="43137"/>
                  </a:srgbClr>
                </a:outerShdw>
              </a:effectLst>
              <a:latin typeface="Century Gothic" panose="020B0502020202020204" pitchFamily="34" charset="0"/>
            </a:endParaRPr>
          </a:p>
        </p:txBody>
      </p:sp>
      <p:sp>
        <p:nvSpPr>
          <p:cNvPr id="8" name="Rectángulo redondeado 9">
            <a:extLst>
              <a:ext uri="{FF2B5EF4-FFF2-40B4-BE49-F238E27FC236}">
                <a16:creationId xmlns:a16="http://schemas.microsoft.com/office/drawing/2014/main" id="{453C5D04-1980-4AEA-A10C-ABF3CAC30C77}"/>
              </a:ext>
            </a:extLst>
          </p:cNvPr>
          <p:cNvSpPr/>
          <p:nvPr/>
        </p:nvSpPr>
        <p:spPr>
          <a:xfrm>
            <a:off x="6634574" y="4582938"/>
            <a:ext cx="1677219" cy="723398"/>
          </a:xfrm>
          <a:prstGeom prst="roundRect">
            <a:avLst/>
          </a:prstGeom>
          <a:noFill/>
          <a:ln>
            <a:solidFill>
              <a:srgbClr val="8CB72B"/>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CO" sz="1400" b="1" dirty="0">
                <a:solidFill>
                  <a:schemeClr val="tx1"/>
                </a:solidFill>
                <a:latin typeface="Cambria" panose="02040503050406030204" pitchFamily="18" charset="0"/>
                <a:ea typeface="Cambria" panose="02040503050406030204" pitchFamily="18" charset="0"/>
              </a:rPr>
              <a:t>InstituLAC</a:t>
            </a:r>
          </a:p>
          <a:p>
            <a:pPr marL="285750" indent="-285750" algn="ctr">
              <a:buFont typeface="Wingdings" panose="05000000000000000000" pitchFamily="2" charset="2"/>
              <a:buChar char="ü"/>
            </a:pPr>
            <a:r>
              <a:rPr lang="es-CO" sz="1400" b="1" dirty="0">
                <a:solidFill>
                  <a:schemeClr val="tx1"/>
                </a:solidFill>
                <a:latin typeface="Cambria" panose="02040503050406030204" pitchFamily="18" charset="0"/>
                <a:ea typeface="Cambria" panose="02040503050406030204" pitchFamily="18" charset="0"/>
              </a:rPr>
              <a:t>VIE</a:t>
            </a:r>
            <a:endParaRPr lang="en-US" sz="1400" b="1" dirty="0">
              <a:solidFill>
                <a:schemeClr val="tx1"/>
              </a:solidFill>
              <a:latin typeface="Cambria" panose="02040503050406030204" pitchFamily="18" charset="0"/>
              <a:ea typeface="Cambria" panose="02040503050406030204" pitchFamily="18" charset="0"/>
            </a:endParaRPr>
          </a:p>
        </p:txBody>
      </p:sp>
      <p:sp>
        <p:nvSpPr>
          <p:cNvPr id="9" name="Rectángulo redondeado 9">
            <a:extLst>
              <a:ext uri="{FF2B5EF4-FFF2-40B4-BE49-F238E27FC236}">
                <a16:creationId xmlns:a16="http://schemas.microsoft.com/office/drawing/2014/main" id="{0300E803-6F10-4526-8BEF-41EE76CF5EDD}"/>
              </a:ext>
            </a:extLst>
          </p:cNvPr>
          <p:cNvSpPr/>
          <p:nvPr/>
        </p:nvSpPr>
        <p:spPr>
          <a:xfrm>
            <a:off x="5433232" y="723282"/>
            <a:ext cx="1575565" cy="608284"/>
          </a:xfrm>
          <a:prstGeom prst="roundRect">
            <a:avLst/>
          </a:prstGeom>
          <a:noFill/>
          <a:ln>
            <a:solidFill>
              <a:srgbClr val="8CB72B"/>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CO" sz="1600" b="1" dirty="0">
                <a:solidFill>
                  <a:schemeClr val="tx1"/>
                </a:solidFill>
                <a:latin typeface="Cambria" panose="02040503050406030204" pitchFamily="18" charset="0"/>
                <a:ea typeface="Cambria" panose="02040503050406030204" pitchFamily="18" charset="0"/>
              </a:rPr>
              <a:t>GrupLAC</a:t>
            </a:r>
          </a:p>
          <a:p>
            <a:pPr marL="285750" indent="-285750" algn="ctr">
              <a:buFont typeface="Wingdings" panose="05000000000000000000" pitchFamily="2" charset="2"/>
              <a:buChar char="ü"/>
            </a:pPr>
            <a:r>
              <a:rPr lang="es-CO" sz="1600" b="1" dirty="0">
                <a:solidFill>
                  <a:schemeClr val="tx1"/>
                </a:solidFill>
                <a:latin typeface="Cambria" panose="02040503050406030204" pitchFamily="18" charset="0"/>
                <a:ea typeface="Cambria" panose="02040503050406030204" pitchFamily="18" charset="0"/>
              </a:rPr>
              <a:t>Directores</a:t>
            </a:r>
            <a:endParaRPr lang="en-US" sz="1600" b="1" dirty="0">
              <a:solidFill>
                <a:schemeClr val="tx1"/>
              </a:solidFill>
              <a:latin typeface="Cambria" panose="02040503050406030204" pitchFamily="18" charset="0"/>
              <a:ea typeface="Cambria" panose="02040503050406030204" pitchFamily="18" charset="0"/>
            </a:endParaRPr>
          </a:p>
        </p:txBody>
      </p:sp>
      <p:sp>
        <p:nvSpPr>
          <p:cNvPr id="10" name="CuadroTexto 9">
            <a:extLst>
              <a:ext uri="{FF2B5EF4-FFF2-40B4-BE49-F238E27FC236}">
                <a16:creationId xmlns:a16="http://schemas.microsoft.com/office/drawing/2014/main" id="{886FDD12-75D6-460D-9CDA-D7305559CA82}"/>
              </a:ext>
            </a:extLst>
          </p:cNvPr>
          <p:cNvSpPr txBox="1"/>
          <p:nvPr/>
        </p:nvSpPr>
        <p:spPr>
          <a:xfrm>
            <a:off x="7099785" y="673481"/>
            <a:ext cx="2624078" cy="707886"/>
          </a:xfrm>
          <a:prstGeom prst="rect">
            <a:avLst/>
          </a:prstGeom>
          <a:noFill/>
          <a:ln>
            <a:solidFill>
              <a:srgbClr val="8CB72B"/>
            </a:solidFill>
            <a:prstDash val="sysDash"/>
          </a:ln>
        </p:spPr>
        <p:txBody>
          <a:bodyPr wrap="square" rtlCol="0">
            <a:spAutoFit/>
          </a:bodyPr>
          <a:lstStyle/>
          <a:p>
            <a:pPr algn="ctr"/>
            <a:r>
              <a:rPr lang="es-ES" sz="1000" dirty="0">
                <a:latin typeface="Century Gothic" panose="020B0502020202020204" pitchFamily="34" charset="0"/>
              </a:rPr>
              <a:t>Dar </a:t>
            </a:r>
            <a:r>
              <a:rPr lang="es-ES" sz="1000" b="1" dirty="0">
                <a:latin typeface="Century Gothic" panose="020B0502020202020204" pitchFamily="34" charset="0"/>
              </a:rPr>
              <a:t>CLICK</a:t>
            </a:r>
            <a:r>
              <a:rPr lang="es-ES" sz="1000" dirty="0">
                <a:latin typeface="Century Gothic" panose="020B0502020202020204" pitchFamily="34" charset="0"/>
              </a:rPr>
              <a:t> en el GrupLAC y para participar en la convocatoria y guardar captura de pantalla con el número de registro</a:t>
            </a:r>
            <a:endParaRPr lang="es-CO" sz="1000" dirty="0">
              <a:latin typeface="Century Gothic" panose="020B0502020202020204" pitchFamily="34" charset="0"/>
            </a:endParaRPr>
          </a:p>
        </p:txBody>
      </p:sp>
      <p:sp>
        <p:nvSpPr>
          <p:cNvPr id="11" name="Rectángulo: esquinas redondeadas 10">
            <a:extLst>
              <a:ext uri="{FF2B5EF4-FFF2-40B4-BE49-F238E27FC236}">
                <a16:creationId xmlns:a16="http://schemas.microsoft.com/office/drawing/2014/main" id="{8D25AD00-11AF-4042-9CE8-D3A246A926FD}"/>
              </a:ext>
            </a:extLst>
          </p:cNvPr>
          <p:cNvSpPr/>
          <p:nvPr/>
        </p:nvSpPr>
        <p:spPr>
          <a:xfrm>
            <a:off x="8411824" y="4858323"/>
            <a:ext cx="2253046" cy="584774"/>
          </a:xfrm>
          <a:prstGeom prst="roundRect">
            <a:avLst/>
          </a:prstGeom>
          <a:solidFill>
            <a:srgbClr val="1066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 sz="1600" b="1" dirty="0">
              <a:effectLst>
                <a:outerShdw blurRad="38100" dist="38100" dir="2700000" algn="tl">
                  <a:srgbClr val="000000">
                    <a:alpha val="43137"/>
                  </a:srgbClr>
                </a:outerShdw>
              </a:effectLst>
              <a:latin typeface="Century Gothic" panose="020B0502020202020204" pitchFamily="34" charset="0"/>
            </a:endParaRPr>
          </a:p>
          <a:p>
            <a:pPr algn="ctr"/>
            <a:r>
              <a:rPr lang="es-ES" sz="1400" b="1" dirty="0">
                <a:effectLst>
                  <a:outerShdw blurRad="38100" dist="38100" dir="2700000" algn="tl">
                    <a:srgbClr val="000000">
                      <a:alpha val="43137"/>
                    </a:srgbClr>
                  </a:outerShdw>
                </a:effectLst>
                <a:latin typeface="Century Gothic" panose="020B0502020202020204" pitchFamily="34" charset="0"/>
              </a:rPr>
              <a:t>Reconocimiento y categorización</a:t>
            </a:r>
            <a:endParaRPr lang="es-CO" sz="1400" b="1" dirty="0">
              <a:effectLst>
                <a:outerShdw blurRad="38100" dist="38100" dir="2700000" algn="tl">
                  <a:srgbClr val="000000">
                    <a:alpha val="43137"/>
                  </a:srgbClr>
                </a:outerShdw>
              </a:effectLst>
              <a:latin typeface="Century Gothic" panose="020B0502020202020204" pitchFamily="34" charset="0"/>
            </a:endParaRPr>
          </a:p>
          <a:p>
            <a:pPr algn="ctr"/>
            <a:endParaRPr lang="es-CO" dirty="0">
              <a:effectLst>
                <a:outerShdw blurRad="38100" dist="38100" dir="2700000" algn="tl">
                  <a:srgbClr val="000000">
                    <a:alpha val="43137"/>
                  </a:srgbClr>
                </a:outerShdw>
              </a:effectLst>
            </a:endParaRPr>
          </a:p>
        </p:txBody>
      </p:sp>
      <p:pic>
        <p:nvPicPr>
          <p:cNvPr id="12" name="Picture 4" descr="Minciencias | Ministerio de Ciencia Tecnología e Innovación">
            <a:extLst>
              <a:ext uri="{FF2B5EF4-FFF2-40B4-BE49-F238E27FC236}">
                <a16:creationId xmlns:a16="http://schemas.microsoft.com/office/drawing/2014/main" id="{89CB2E4B-721D-4B75-9083-5B5C5DF09E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1793" y="5568035"/>
            <a:ext cx="2301394" cy="421322"/>
          </a:xfrm>
          <a:prstGeom prst="rect">
            <a:avLst/>
          </a:prstGeom>
          <a:noFill/>
          <a:extLst>
            <a:ext uri="{909E8E84-426E-40DD-AFC4-6F175D3DCCD1}">
              <a14:hiddenFill xmlns:a14="http://schemas.microsoft.com/office/drawing/2010/main">
                <a:solidFill>
                  <a:srgbClr val="FFFFFF"/>
                </a:solidFill>
              </a14:hiddenFill>
            </a:ext>
          </a:extLst>
        </p:spPr>
      </p:pic>
      <p:sp>
        <p:nvSpPr>
          <p:cNvPr id="13" name="Título 1">
            <a:extLst>
              <a:ext uri="{FF2B5EF4-FFF2-40B4-BE49-F238E27FC236}">
                <a16:creationId xmlns:a16="http://schemas.microsoft.com/office/drawing/2014/main" id="{5A1E487F-D43D-4972-B038-8C82FC17317D}"/>
              </a:ext>
            </a:extLst>
          </p:cNvPr>
          <p:cNvSpPr txBox="1">
            <a:spLocks/>
          </p:cNvSpPr>
          <p:nvPr/>
        </p:nvSpPr>
        <p:spPr>
          <a:xfrm>
            <a:off x="1037412" y="1901959"/>
            <a:ext cx="2624078" cy="82418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sz="4000" b="1" dirty="0">
                <a:latin typeface="Century Gothic" panose="020B0502020202020204" pitchFamily="34" charset="0"/>
              </a:rPr>
              <a:t>Etapas</a:t>
            </a:r>
            <a:endParaRPr lang="en-US" sz="4000" b="1" dirty="0">
              <a:latin typeface="Century Gothic" panose="020B0502020202020204" pitchFamily="34" charset="0"/>
            </a:endParaRPr>
          </a:p>
        </p:txBody>
      </p:sp>
      <p:sp>
        <p:nvSpPr>
          <p:cNvPr id="14" name="Título 1">
            <a:extLst>
              <a:ext uri="{FF2B5EF4-FFF2-40B4-BE49-F238E27FC236}">
                <a16:creationId xmlns:a16="http://schemas.microsoft.com/office/drawing/2014/main" id="{012F809F-3ADA-48BE-99DE-F8BD7DDB0EBA}"/>
              </a:ext>
            </a:extLst>
          </p:cNvPr>
          <p:cNvSpPr txBox="1">
            <a:spLocks/>
          </p:cNvSpPr>
          <p:nvPr/>
        </p:nvSpPr>
        <p:spPr>
          <a:xfrm>
            <a:off x="-334657" y="2277711"/>
            <a:ext cx="5571500" cy="82418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sz="2000" dirty="0">
                <a:latin typeface="Century Gothic" panose="020B0502020202020204" pitchFamily="34" charset="0"/>
              </a:rPr>
              <a:t>Procedimiento General</a:t>
            </a:r>
            <a:endParaRPr lang="en-US" sz="2000" dirty="0">
              <a:latin typeface="Century Gothic" panose="020B0502020202020204" pitchFamily="34" charset="0"/>
            </a:endParaRPr>
          </a:p>
        </p:txBody>
      </p:sp>
      <p:sp>
        <p:nvSpPr>
          <p:cNvPr id="15" name="CuadroTexto 14">
            <a:extLst>
              <a:ext uri="{FF2B5EF4-FFF2-40B4-BE49-F238E27FC236}">
                <a16:creationId xmlns:a16="http://schemas.microsoft.com/office/drawing/2014/main" id="{564BF92C-C022-4F04-9166-60CD973AE80F}"/>
              </a:ext>
            </a:extLst>
          </p:cNvPr>
          <p:cNvSpPr txBox="1"/>
          <p:nvPr/>
        </p:nvSpPr>
        <p:spPr>
          <a:xfrm>
            <a:off x="1265079" y="5291036"/>
            <a:ext cx="2746170" cy="553998"/>
          </a:xfrm>
          <a:prstGeom prst="rect">
            <a:avLst/>
          </a:prstGeom>
          <a:noFill/>
          <a:ln>
            <a:solidFill>
              <a:srgbClr val="8CB72B"/>
            </a:solidFill>
            <a:prstDash val="sysDash"/>
          </a:ln>
        </p:spPr>
        <p:txBody>
          <a:bodyPr wrap="square" rtlCol="0">
            <a:spAutoFit/>
          </a:bodyPr>
          <a:lstStyle/>
          <a:p>
            <a:pPr algn="ctr"/>
            <a:r>
              <a:rPr lang="es-ES" sz="1000" dirty="0">
                <a:latin typeface="Century Gothic" panose="020B0502020202020204" pitchFamily="34" charset="0"/>
              </a:rPr>
              <a:t>Dar </a:t>
            </a:r>
            <a:r>
              <a:rPr lang="es-ES" sz="1000" b="1" dirty="0">
                <a:latin typeface="Century Gothic" panose="020B0502020202020204" pitchFamily="34" charset="0"/>
              </a:rPr>
              <a:t>CLICK</a:t>
            </a:r>
            <a:r>
              <a:rPr lang="es-ES" sz="1000" dirty="0">
                <a:latin typeface="Century Gothic" panose="020B0502020202020204" pitchFamily="34" charset="0"/>
              </a:rPr>
              <a:t> en el </a:t>
            </a:r>
            <a:r>
              <a:rPr lang="es-ES" sz="1000" dirty="0" err="1">
                <a:latin typeface="Century Gothic" panose="020B0502020202020204" pitchFamily="34" charset="0"/>
              </a:rPr>
              <a:t>CvLAC</a:t>
            </a:r>
            <a:r>
              <a:rPr lang="es-ES" sz="1000" dirty="0">
                <a:latin typeface="Century Gothic" panose="020B0502020202020204" pitchFamily="34" charset="0"/>
              </a:rPr>
              <a:t> para participar en la convocatoria y guardar captura de pantalla con el número de registro</a:t>
            </a:r>
            <a:endParaRPr lang="es-CO" sz="1000" dirty="0">
              <a:latin typeface="Century Gothic" panose="020B0502020202020204" pitchFamily="34" charset="0"/>
            </a:endParaRPr>
          </a:p>
        </p:txBody>
      </p:sp>
    </p:spTree>
    <p:extLst>
      <p:ext uri="{BB962C8B-B14F-4D97-AF65-F5344CB8AC3E}">
        <p14:creationId xmlns:p14="http://schemas.microsoft.com/office/powerpoint/2010/main" val="6461716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B655BD7-C701-48AC-AF06-60BC882007F8}"/>
              </a:ext>
            </a:extLst>
          </p:cNvPr>
          <p:cNvPicPr>
            <a:picLocks noChangeAspect="1"/>
          </p:cNvPicPr>
          <p:nvPr/>
        </p:nvPicPr>
        <p:blipFill>
          <a:blip r:embed="rId2"/>
          <a:stretch>
            <a:fillRect/>
          </a:stretch>
        </p:blipFill>
        <p:spPr>
          <a:xfrm>
            <a:off x="0" y="0"/>
            <a:ext cx="12192000" cy="6858000"/>
          </a:xfrm>
          <a:prstGeom prst="rect">
            <a:avLst/>
          </a:prstGeom>
        </p:spPr>
      </p:pic>
      <p:sp>
        <p:nvSpPr>
          <p:cNvPr id="4" name="Título 1">
            <a:extLst>
              <a:ext uri="{FF2B5EF4-FFF2-40B4-BE49-F238E27FC236}">
                <a16:creationId xmlns:a16="http://schemas.microsoft.com/office/drawing/2014/main" id="{961F7DDB-6223-4C11-B3B3-67E97818F275}"/>
              </a:ext>
            </a:extLst>
          </p:cNvPr>
          <p:cNvSpPr txBox="1">
            <a:spLocks/>
          </p:cNvSpPr>
          <p:nvPr/>
        </p:nvSpPr>
        <p:spPr>
          <a:xfrm>
            <a:off x="2236720" y="2985978"/>
            <a:ext cx="6339244" cy="82418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6600" b="1" dirty="0">
                <a:solidFill>
                  <a:schemeClr val="bg1"/>
                </a:solidFill>
                <a:effectLst>
                  <a:outerShdw blurRad="38100" dist="38100" dir="2700000" algn="tl">
                    <a:srgbClr val="000000">
                      <a:alpha val="43137"/>
                    </a:srgbClr>
                  </a:outerShdw>
                </a:effectLst>
                <a:latin typeface="Century Gothic" panose="020B0502020202020204" pitchFamily="34" charset="0"/>
              </a:rPr>
              <a:t>C</a:t>
            </a:r>
            <a:r>
              <a:rPr lang="es-CO" sz="6600" b="1" dirty="0">
                <a:solidFill>
                  <a:schemeClr val="bg1"/>
                </a:solidFill>
                <a:effectLst>
                  <a:outerShdw blurRad="38100" dist="38100" dir="2700000" algn="tl">
                    <a:srgbClr val="000000">
                      <a:alpha val="43137"/>
                    </a:srgbClr>
                  </a:outerShdw>
                </a:effectLst>
                <a:latin typeface="Century Gothic" panose="020B0502020202020204" pitchFamily="34" charset="0"/>
              </a:rPr>
              <a:t>ambios</a:t>
            </a:r>
            <a:endParaRPr lang="en-US" sz="66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5" name="Título 1">
            <a:extLst>
              <a:ext uri="{FF2B5EF4-FFF2-40B4-BE49-F238E27FC236}">
                <a16:creationId xmlns:a16="http://schemas.microsoft.com/office/drawing/2014/main" id="{F2F90EDA-546A-480F-B043-B560597CB821}"/>
              </a:ext>
            </a:extLst>
          </p:cNvPr>
          <p:cNvSpPr txBox="1">
            <a:spLocks/>
          </p:cNvSpPr>
          <p:nvPr/>
        </p:nvSpPr>
        <p:spPr>
          <a:xfrm>
            <a:off x="3774575" y="3411762"/>
            <a:ext cx="6339244" cy="82418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3600" b="1" dirty="0">
                <a:solidFill>
                  <a:schemeClr val="bg1"/>
                </a:solidFill>
                <a:effectLst>
                  <a:outerShdw blurRad="38100" dist="38100" dir="2700000" algn="tl">
                    <a:srgbClr val="000000">
                      <a:alpha val="43137"/>
                    </a:srgbClr>
                  </a:outerShdw>
                </a:effectLst>
                <a:latin typeface="Century Gothic" panose="020B0502020202020204" pitchFamily="34" charset="0"/>
              </a:rPr>
              <a:t>de la convocatoria</a:t>
            </a:r>
            <a:endParaRPr lang="en-US" sz="36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4211597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38DE4B34-F7D7-4FE2-A94B-D568252FD1A2}"/>
              </a:ext>
            </a:extLst>
          </p:cNvPr>
          <p:cNvSpPr/>
          <p:nvPr/>
        </p:nvSpPr>
        <p:spPr>
          <a:xfrm>
            <a:off x="465221" y="529389"/>
            <a:ext cx="11726779" cy="1427316"/>
          </a:xfrm>
          <a:prstGeom prst="rect">
            <a:avLst/>
          </a:prstGeom>
          <a:solidFill>
            <a:srgbClr val="1066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CuadroTexto 10">
            <a:extLst>
              <a:ext uri="{FF2B5EF4-FFF2-40B4-BE49-F238E27FC236}">
                <a16:creationId xmlns:a16="http://schemas.microsoft.com/office/drawing/2014/main" id="{F8AC9B59-E65D-4EC8-B887-1863FB868812}"/>
              </a:ext>
            </a:extLst>
          </p:cNvPr>
          <p:cNvSpPr txBox="1"/>
          <p:nvPr/>
        </p:nvSpPr>
        <p:spPr>
          <a:xfrm>
            <a:off x="1042737" y="735215"/>
            <a:ext cx="10684042" cy="1015663"/>
          </a:xfrm>
          <a:prstGeom prst="rect">
            <a:avLst/>
          </a:prstGeom>
          <a:noFill/>
        </p:spPr>
        <p:txBody>
          <a:bodyPr wrap="square">
            <a:spAutoFit/>
          </a:bodyPr>
          <a:lstStyle/>
          <a:p>
            <a:pPr algn="just"/>
            <a:r>
              <a:rPr lang="es-ES" sz="2000" spc="-5" dirty="0">
                <a:solidFill>
                  <a:schemeClr val="bg1"/>
                </a:solidFill>
                <a:latin typeface="Century Gothic" panose="020B0502020202020204" pitchFamily="34" charset="0"/>
                <a:cs typeface="Arial MT"/>
              </a:rPr>
              <a:t>Peso adicional en la ponderación de </a:t>
            </a:r>
            <a:r>
              <a:rPr lang="es-ES" sz="2000" b="1" spc="-5" dirty="0">
                <a:solidFill>
                  <a:schemeClr val="bg1"/>
                </a:solidFill>
                <a:latin typeface="Century Gothic" panose="020B0502020202020204" pitchFamily="34" charset="0"/>
                <a:cs typeface="Arial"/>
              </a:rPr>
              <a:t>Apropiación </a:t>
            </a:r>
            <a:r>
              <a:rPr lang="es-ES" sz="2000" b="1" dirty="0">
                <a:solidFill>
                  <a:schemeClr val="bg1"/>
                </a:solidFill>
                <a:latin typeface="Century Gothic" panose="020B0502020202020204" pitchFamily="34" charset="0"/>
                <a:cs typeface="Arial"/>
              </a:rPr>
              <a:t> </a:t>
            </a:r>
            <a:r>
              <a:rPr lang="es-ES" sz="2000" b="1" spc="-5" dirty="0">
                <a:solidFill>
                  <a:schemeClr val="bg1"/>
                </a:solidFill>
                <a:latin typeface="Century Gothic" panose="020B0502020202020204" pitchFamily="34" charset="0"/>
                <a:cs typeface="Arial"/>
              </a:rPr>
              <a:t>Social del Conocimiento </a:t>
            </a:r>
            <a:r>
              <a:rPr lang="es-ES" sz="2000" dirty="0">
                <a:solidFill>
                  <a:schemeClr val="bg1"/>
                </a:solidFill>
                <a:latin typeface="Century Gothic" panose="020B0502020202020204" pitchFamily="34" charset="0"/>
                <a:cs typeface="Arial MT"/>
              </a:rPr>
              <a:t>y </a:t>
            </a:r>
            <a:r>
              <a:rPr lang="es-ES" sz="2000" spc="-5" dirty="0">
                <a:solidFill>
                  <a:schemeClr val="bg1"/>
                </a:solidFill>
                <a:latin typeface="Century Gothic" panose="020B0502020202020204" pitchFamily="34" charset="0"/>
                <a:cs typeface="Arial MT"/>
              </a:rPr>
              <a:t>creando una ponderación </a:t>
            </a:r>
            <a:r>
              <a:rPr lang="es-ES" sz="2000" spc="-1515" dirty="0">
                <a:solidFill>
                  <a:schemeClr val="bg1"/>
                </a:solidFill>
                <a:latin typeface="Century Gothic" panose="020B0502020202020204" pitchFamily="34" charset="0"/>
                <a:cs typeface="Arial MT"/>
              </a:rPr>
              <a:t> </a:t>
            </a:r>
            <a:r>
              <a:rPr lang="es-ES" sz="2000" spc="-5" dirty="0">
                <a:solidFill>
                  <a:schemeClr val="bg1"/>
                </a:solidFill>
                <a:latin typeface="Century Gothic" panose="020B0502020202020204" pitchFamily="34" charset="0"/>
                <a:cs typeface="Arial MT"/>
              </a:rPr>
              <a:t>nueva para productos de </a:t>
            </a:r>
            <a:r>
              <a:rPr lang="es-ES" sz="2000" b="1" spc="-5" dirty="0">
                <a:solidFill>
                  <a:schemeClr val="bg1"/>
                </a:solidFill>
                <a:latin typeface="Century Gothic" panose="020B0502020202020204" pitchFamily="34" charset="0"/>
                <a:cs typeface="Arial"/>
              </a:rPr>
              <a:t>Divulgación Pública de </a:t>
            </a:r>
            <a:r>
              <a:rPr lang="es-ES" sz="2000" b="1" dirty="0">
                <a:solidFill>
                  <a:schemeClr val="bg1"/>
                </a:solidFill>
                <a:latin typeface="Century Gothic" panose="020B0502020202020204" pitchFamily="34" charset="0"/>
                <a:cs typeface="Arial"/>
              </a:rPr>
              <a:t>la </a:t>
            </a:r>
            <a:r>
              <a:rPr lang="es-ES" sz="2000" b="1" spc="5" dirty="0">
                <a:solidFill>
                  <a:schemeClr val="bg1"/>
                </a:solidFill>
                <a:latin typeface="Century Gothic" panose="020B0502020202020204" pitchFamily="34" charset="0"/>
                <a:cs typeface="Arial"/>
              </a:rPr>
              <a:t> </a:t>
            </a:r>
            <a:r>
              <a:rPr lang="es-ES" sz="2000" b="1" spc="-5" dirty="0">
                <a:solidFill>
                  <a:schemeClr val="bg1"/>
                </a:solidFill>
                <a:latin typeface="Century Gothic" panose="020B0502020202020204" pitchFamily="34" charset="0"/>
                <a:cs typeface="Arial"/>
              </a:rPr>
              <a:t>Ciencia</a:t>
            </a:r>
            <a:r>
              <a:rPr lang="es-ES" sz="2000" spc="-5" dirty="0">
                <a:solidFill>
                  <a:schemeClr val="bg1"/>
                </a:solidFill>
                <a:latin typeface="Century Gothic" panose="020B0502020202020204" pitchFamily="34" charset="0"/>
                <a:cs typeface="Arial MT"/>
              </a:rPr>
              <a:t>. </a:t>
            </a:r>
          </a:p>
        </p:txBody>
      </p:sp>
      <p:pic>
        <p:nvPicPr>
          <p:cNvPr id="12" name="object 2">
            <a:extLst>
              <a:ext uri="{FF2B5EF4-FFF2-40B4-BE49-F238E27FC236}">
                <a16:creationId xmlns:a16="http://schemas.microsoft.com/office/drawing/2014/main" id="{12300AA6-F000-4A8A-B483-F891AF01AC9C}"/>
              </a:ext>
            </a:extLst>
          </p:cNvPr>
          <p:cNvPicPr/>
          <p:nvPr/>
        </p:nvPicPr>
        <p:blipFill>
          <a:blip r:embed="rId3" cstate="print"/>
          <a:stretch>
            <a:fillRect/>
          </a:stretch>
        </p:blipFill>
        <p:spPr>
          <a:xfrm>
            <a:off x="1607985" y="2053086"/>
            <a:ext cx="8947720" cy="4668555"/>
          </a:xfrm>
          <a:prstGeom prst="rect">
            <a:avLst/>
          </a:prstGeom>
          <a:solidFill>
            <a:schemeClr val="bg1"/>
          </a:solidFill>
          <a:ln>
            <a:solidFill>
              <a:schemeClr val="bg1"/>
            </a:solidFill>
          </a:ln>
        </p:spPr>
      </p:pic>
      <p:sp>
        <p:nvSpPr>
          <p:cNvPr id="3" name="Rectángulo 2">
            <a:extLst>
              <a:ext uri="{FF2B5EF4-FFF2-40B4-BE49-F238E27FC236}">
                <a16:creationId xmlns:a16="http://schemas.microsoft.com/office/drawing/2014/main" id="{76996E62-B554-49F3-86DA-DFE81F16D110}"/>
              </a:ext>
            </a:extLst>
          </p:cNvPr>
          <p:cNvSpPr/>
          <p:nvPr/>
        </p:nvSpPr>
        <p:spPr>
          <a:xfrm>
            <a:off x="7970808" y="6392174"/>
            <a:ext cx="776377" cy="120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a:solidFill>
                  <a:schemeClr val="bg1"/>
                </a:solidFill>
              </a:ln>
              <a:solidFill>
                <a:schemeClr val="bg1"/>
              </a:solidFill>
            </a:endParaRPr>
          </a:p>
        </p:txBody>
      </p:sp>
      <p:sp>
        <p:nvSpPr>
          <p:cNvPr id="6" name="Rectángulo 5">
            <a:extLst>
              <a:ext uri="{FF2B5EF4-FFF2-40B4-BE49-F238E27FC236}">
                <a16:creationId xmlns:a16="http://schemas.microsoft.com/office/drawing/2014/main" id="{1C79BE7F-B3E9-43FC-8636-85FECF5C9A6B}"/>
              </a:ext>
            </a:extLst>
          </p:cNvPr>
          <p:cNvSpPr/>
          <p:nvPr/>
        </p:nvSpPr>
        <p:spPr>
          <a:xfrm>
            <a:off x="9037608" y="6392174"/>
            <a:ext cx="917275" cy="120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a:solidFill>
                  <a:schemeClr val="bg1"/>
                </a:solidFill>
              </a:ln>
              <a:solidFill>
                <a:schemeClr val="bg1"/>
              </a:solidFill>
            </a:endParaRPr>
          </a:p>
        </p:txBody>
      </p:sp>
    </p:spTree>
    <p:extLst>
      <p:ext uri="{BB962C8B-B14F-4D97-AF65-F5344CB8AC3E}">
        <p14:creationId xmlns:p14="http://schemas.microsoft.com/office/powerpoint/2010/main" val="3140270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45754B0-69CE-4ACD-BB1E-802FE0B37A63}"/>
              </a:ext>
            </a:extLst>
          </p:cNvPr>
          <p:cNvPicPr>
            <a:picLocks noChangeAspect="1"/>
          </p:cNvPicPr>
          <p:nvPr/>
        </p:nvPicPr>
        <p:blipFill>
          <a:blip r:embed="rId3"/>
          <a:stretch>
            <a:fillRect/>
          </a:stretch>
        </p:blipFill>
        <p:spPr>
          <a:xfrm>
            <a:off x="1195740" y="2187377"/>
            <a:ext cx="9380246" cy="3651268"/>
          </a:xfrm>
          <a:prstGeom prst="rect">
            <a:avLst/>
          </a:prstGeom>
        </p:spPr>
      </p:pic>
      <p:sp>
        <p:nvSpPr>
          <p:cNvPr id="2" name="Rectángulo 1">
            <a:extLst>
              <a:ext uri="{FF2B5EF4-FFF2-40B4-BE49-F238E27FC236}">
                <a16:creationId xmlns:a16="http://schemas.microsoft.com/office/drawing/2014/main" id="{38DE4B34-F7D7-4FE2-A94B-D568252FD1A2}"/>
              </a:ext>
            </a:extLst>
          </p:cNvPr>
          <p:cNvSpPr/>
          <p:nvPr/>
        </p:nvSpPr>
        <p:spPr>
          <a:xfrm>
            <a:off x="465221" y="529389"/>
            <a:ext cx="11726779" cy="1427316"/>
          </a:xfrm>
          <a:prstGeom prst="rect">
            <a:avLst/>
          </a:prstGeom>
          <a:solidFill>
            <a:srgbClr val="1066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CuadroTexto 10">
            <a:extLst>
              <a:ext uri="{FF2B5EF4-FFF2-40B4-BE49-F238E27FC236}">
                <a16:creationId xmlns:a16="http://schemas.microsoft.com/office/drawing/2014/main" id="{F8AC9B59-E65D-4EC8-B887-1863FB868812}"/>
              </a:ext>
            </a:extLst>
          </p:cNvPr>
          <p:cNvSpPr txBox="1"/>
          <p:nvPr/>
        </p:nvSpPr>
        <p:spPr>
          <a:xfrm>
            <a:off x="1042737" y="889104"/>
            <a:ext cx="10684042" cy="707886"/>
          </a:xfrm>
          <a:prstGeom prst="rect">
            <a:avLst/>
          </a:prstGeom>
          <a:noFill/>
        </p:spPr>
        <p:txBody>
          <a:bodyPr wrap="square">
            <a:spAutoFit/>
          </a:bodyPr>
          <a:lstStyle/>
          <a:p>
            <a:pPr algn="ctr"/>
            <a:r>
              <a:rPr lang="es-ES" sz="2000" b="1" dirty="0">
                <a:solidFill>
                  <a:schemeClr val="bg1"/>
                </a:solidFill>
                <a:latin typeface="Century Gothic" panose="020B0502020202020204" pitchFamily="34" charset="0"/>
              </a:rPr>
              <a:t>Inclusión de una ponderación diferenciada para  artículos de investigación que en su fecha de publicación  hayan estado en revistas de acceso abierto. </a:t>
            </a:r>
          </a:p>
        </p:txBody>
      </p:sp>
    </p:spTree>
    <p:extLst>
      <p:ext uri="{BB962C8B-B14F-4D97-AF65-F5344CB8AC3E}">
        <p14:creationId xmlns:p14="http://schemas.microsoft.com/office/powerpoint/2010/main" val="4055824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38DE4B34-F7D7-4FE2-A94B-D568252FD1A2}"/>
              </a:ext>
            </a:extLst>
          </p:cNvPr>
          <p:cNvSpPr/>
          <p:nvPr/>
        </p:nvSpPr>
        <p:spPr>
          <a:xfrm>
            <a:off x="465221" y="529389"/>
            <a:ext cx="11726779" cy="1427316"/>
          </a:xfrm>
          <a:prstGeom prst="rect">
            <a:avLst/>
          </a:prstGeom>
          <a:solidFill>
            <a:srgbClr val="1066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CuadroTexto 10">
            <a:extLst>
              <a:ext uri="{FF2B5EF4-FFF2-40B4-BE49-F238E27FC236}">
                <a16:creationId xmlns:a16="http://schemas.microsoft.com/office/drawing/2014/main" id="{F8AC9B59-E65D-4EC8-B887-1863FB868812}"/>
              </a:ext>
            </a:extLst>
          </p:cNvPr>
          <p:cNvSpPr txBox="1"/>
          <p:nvPr/>
        </p:nvSpPr>
        <p:spPr>
          <a:xfrm>
            <a:off x="1042737" y="735215"/>
            <a:ext cx="10684042" cy="1015663"/>
          </a:xfrm>
          <a:prstGeom prst="rect">
            <a:avLst/>
          </a:prstGeom>
          <a:noFill/>
        </p:spPr>
        <p:txBody>
          <a:bodyPr wrap="square">
            <a:spAutoFit/>
          </a:bodyPr>
          <a:lstStyle/>
          <a:p>
            <a:pPr algn="just"/>
            <a:r>
              <a:rPr lang="es-ES" sz="2000" dirty="0">
                <a:solidFill>
                  <a:schemeClr val="bg1"/>
                </a:solidFill>
                <a:latin typeface="Century Gothic" panose="020B0502020202020204" pitchFamily="34" charset="0"/>
                <a:cs typeface="Arial MT"/>
              </a:rPr>
              <a:t>Ventana de observación diferenciadas para mujeres cuyos  hijos hayan nacido en la ventana de observación establecida  para la Convocatoria (Ver condiciones en el Numeral 5.2)  aplicable al proceso de reconocimiento de investigadores.</a:t>
            </a:r>
            <a:endParaRPr lang="en-US" sz="2000" dirty="0">
              <a:solidFill>
                <a:schemeClr val="bg1"/>
              </a:solidFill>
              <a:latin typeface="Century Gothic" panose="020B0502020202020204" pitchFamily="34" charset="0"/>
            </a:endParaRPr>
          </a:p>
        </p:txBody>
      </p:sp>
      <p:grpSp>
        <p:nvGrpSpPr>
          <p:cNvPr id="5" name="object 2">
            <a:extLst>
              <a:ext uri="{FF2B5EF4-FFF2-40B4-BE49-F238E27FC236}">
                <a16:creationId xmlns:a16="http://schemas.microsoft.com/office/drawing/2014/main" id="{00E6C682-F9B5-4DA8-8976-196E75B34731}"/>
              </a:ext>
            </a:extLst>
          </p:cNvPr>
          <p:cNvGrpSpPr/>
          <p:nvPr/>
        </p:nvGrpSpPr>
        <p:grpSpPr>
          <a:xfrm>
            <a:off x="685718" y="3327400"/>
            <a:ext cx="10720537" cy="3231135"/>
            <a:chOff x="427785" y="3794147"/>
            <a:chExt cx="16029305" cy="6060440"/>
          </a:xfrm>
        </p:grpSpPr>
        <p:pic>
          <p:nvPicPr>
            <p:cNvPr id="6" name="object 3">
              <a:extLst>
                <a:ext uri="{FF2B5EF4-FFF2-40B4-BE49-F238E27FC236}">
                  <a16:creationId xmlns:a16="http://schemas.microsoft.com/office/drawing/2014/main" id="{6A8A98A9-B00E-4E21-915B-6B87E6B0D475}"/>
                </a:ext>
              </a:extLst>
            </p:cNvPr>
            <p:cNvPicPr/>
            <p:nvPr/>
          </p:nvPicPr>
          <p:blipFill>
            <a:blip r:embed="rId3" cstate="print"/>
            <a:stretch>
              <a:fillRect/>
            </a:stretch>
          </p:blipFill>
          <p:spPr>
            <a:xfrm>
              <a:off x="477315" y="3843677"/>
              <a:ext cx="15930253" cy="5961422"/>
            </a:xfrm>
            <a:prstGeom prst="rect">
              <a:avLst/>
            </a:prstGeom>
          </p:spPr>
        </p:pic>
        <p:sp>
          <p:nvSpPr>
            <p:cNvPr id="7" name="object 4">
              <a:extLst>
                <a:ext uri="{FF2B5EF4-FFF2-40B4-BE49-F238E27FC236}">
                  <a16:creationId xmlns:a16="http://schemas.microsoft.com/office/drawing/2014/main" id="{80CA3686-00B0-468C-AE35-7CD32CB70CB8}"/>
                </a:ext>
              </a:extLst>
            </p:cNvPr>
            <p:cNvSpPr/>
            <p:nvPr/>
          </p:nvSpPr>
          <p:spPr>
            <a:xfrm>
              <a:off x="465885" y="3832247"/>
              <a:ext cx="15953105" cy="5984240"/>
            </a:xfrm>
            <a:custGeom>
              <a:avLst/>
              <a:gdLst/>
              <a:ahLst/>
              <a:cxnLst/>
              <a:rect l="l" t="t" r="r" b="b"/>
              <a:pathLst>
                <a:path w="15953105" h="5984240">
                  <a:moveTo>
                    <a:pt x="0" y="0"/>
                  </a:moveTo>
                  <a:lnTo>
                    <a:pt x="0" y="5984229"/>
                  </a:lnTo>
                  <a:lnTo>
                    <a:pt x="15953034" y="5984229"/>
                  </a:lnTo>
                  <a:lnTo>
                    <a:pt x="15953034" y="0"/>
                  </a:lnTo>
                  <a:lnTo>
                    <a:pt x="0" y="0"/>
                  </a:lnTo>
                </a:path>
              </a:pathLst>
            </a:custGeom>
            <a:ln w="76199">
              <a:solidFill>
                <a:srgbClr val="00AC4E"/>
              </a:solidFill>
            </a:ln>
          </p:spPr>
          <p:txBody>
            <a:bodyPr wrap="square" lIns="0" tIns="0" rIns="0" bIns="0" rtlCol="0"/>
            <a:lstStyle/>
            <a:p>
              <a:endParaRPr/>
            </a:p>
          </p:txBody>
        </p:sp>
        <p:sp>
          <p:nvSpPr>
            <p:cNvPr id="8" name="object 5">
              <a:extLst>
                <a:ext uri="{FF2B5EF4-FFF2-40B4-BE49-F238E27FC236}">
                  <a16:creationId xmlns:a16="http://schemas.microsoft.com/office/drawing/2014/main" id="{48843EF6-C4A9-4B73-B18E-137C37A6CE3C}"/>
                </a:ext>
              </a:extLst>
            </p:cNvPr>
            <p:cNvSpPr/>
            <p:nvPr/>
          </p:nvSpPr>
          <p:spPr>
            <a:xfrm>
              <a:off x="12498469" y="6210491"/>
              <a:ext cx="914400" cy="395605"/>
            </a:xfrm>
            <a:custGeom>
              <a:avLst/>
              <a:gdLst/>
              <a:ahLst/>
              <a:cxnLst/>
              <a:rect l="l" t="t" r="r" b="b"/>
              <a:pathLst>
                <a:path w="914400" h="395604">
                  <a:moveTo>
                    <a:pt x="914287" y="395287"/>
                  </a:moveTo>
                  <a:lnTo>
                    <a:pt x="0" y="395287"/>
                  </a:lnTo>
                  <a:lnTo>
                    <a:pt x="0" y="0"/>
                  </a:lnTo>
                </a:path>
              </a:pathLst>
            </a:custGeom>
            <a:ln w="76199">
              <a:solidFill>
                <a:srgbClr val="FF3131"/>
              </a:solidFill>
            </a:ln>
          </p:spPr>
          <p:txBody>
            <a:bodyPr wrap="square" lIns="0" tIns="0" rIns="0" bIns="0" rtlCol="0"/>
            <a:lstStyle/>
            <a:p>
              <a:endParaRPr/>
            </a:p>
          </p:txBody>
        </p:sp>
        <p:sp>
          <p:nvSpPr>
            <p:cNvPr id="9" name="object 6">
              <a:extLst>
                <a:ext uri="{FF2B5EF4-FFF2-40B4-BE49-F238E27FC236}">
                  <a16:creationId xmlns:a16="http://schemas.microsoft.com/office/drawing/2014/main" id="{B0BDAD9C-B5CD-45A6-99D4-568BEB73E026}"/>
                </a:ext>
              </a:extLst>
            </p:cNvPr>
            <p:cNvSpPr/>
            <p:nvPr/>
          </p:nvSpPr>
          <p:spPr>
            <a:xfrm>
              <a:off x="6890772" y="7219677"/>
              <a:ext cx="914400" cy="0"/>
            </a:xfrm>
            <a:custGeom>
              <a:avLst/>
              <a:gdLst/>
              <a:ahLst/>
              <a:cxnLst/>
              <a:rect l="l" t="t" r="r" b="b"/>
              <a:pathLst>
                <a:path w="914400">
                  <a:moveTo>
                    <a:pt x="914288" y="0"/>
                  </a:moveTo>
                  <a:lnTo>
                    <a:pt x="0" y="0"/>
                  </a:lnTo>
                </a:path>
              </a:pathLst>
            </a:custGeom>
            <a:ln w="76199">
              <a:solidFill>
                <a:srgbClr val="FF3131"/>
              </a:solidFill>
            </a:ln>
          </p:spPr>
          <p:txBody>
            <a:bodyPr wrap="square" lIns="0" tIns="0" rIns="0" bIns="0" rtlCol="0"/>
            <a:lstStyle/>
            <a:p>
              <a:endParaRPr/>
            </a:p>
          </p:txBody>
        </p:sp>
        <p:sp>
          <p:nvSpPr>
            <p:cNvPr id="10" name="object 7">
              <a:extLst>
                <a:ext uri="{FF2B5EF4-FFF2-40B4-BE49-F238E27FC236}">
                  <a16:creationId xmlns:a16="http://schemas.microsoft.com/office/drawing/2014/main" id="{35AE260D-7A17-4709-A753-0C62610CE93C}"/>
                </a:ext>
              </a:extLst>
            </p:cNvPr>
            <p:cNvSpPr/>
            <p:nvPr/>
          </p:nvSpPr>
          <p:spPr>
            <a:xfrm>
              <a:off x="5089090" y="9421101"/>
              <a:ext cx="1551305" cy="395605"/>
            </a:xfrm>
            <a:custGeom>
              <a:avLst/>
              <a:gdLst/>
              <a:ahLst/>
              <a:cxnLst/>
              <a:rect l="l" t="t" r="r" b="b"/>
              <a:pathLst>
                <a:path w="1551304" h="395604">
                  <a:moveTo>
                    <a:pt x="0" y="0"/>
                  </a:moveTo>
                  <a:lnTo>
                    <a:pt x="1551028" y="0"/>
                  </a:lnTo>
                  <a:lnTo>
                    <a:pt x="1551028" y="395287"/>
                  </a:lnTo>
                  <a:lnTo>
                    <a:pt x="0" y="395287"/>
                  </a:lnTo>
                  <a:lnTo>
                    <a:pt x="0" y="0"/>
                  </a:lnTo>
                  <a:close/>
                </a:path>
              </a:pathLst>
            </a:custGeom>
            <a:ln w="76199">
              <a:solidFill>
                <a:srgbClr val="FF3131"/>
              </a:solidFill>
            </a:ln>
          </p:spPr>
          <p:txBody>
            <a:bodyPr wrap="square" lIns="0" tIns="0" rIns="0" bIns="0" rtlCol="0"/>
            <a:lstStyle/>
            <a:p>
              <a:endParaRPr/>
            </a:p>
          </p:txBody>
        </p:sp>
      </p:grpSp>
      <p:pic>
        <p:nvPicPr>
          <p:cNvPr id="4" name="Imagen 3">
            <a:extLst>
              <a:ext uri="{FF2B5EF4-FFF2-40B4-BE49-F238E27FC236}">
                <a16:creationId xmlns:a16="http://schemas.microsoft.com/office/drawing/2014/main" id="{771A42FA-3C3F-4CA1-A36E-EE23B2D48D94}"/>
              </a:ext>
            </a:extLst>
          </p:cNvPr>
          <p:cNvPicPr>
            <a:picLocks noChangeAspect="1"/>
          </p:cNvPicPr>
          <p:nvPr/>
        </p:nvPicPr>
        <p:blipFill>
          <a:blip r:embed="rId4"/>
          <a:stretch>
            <a:fillRect/>
          </a:stretch>
        </p:blipFill>
        <p:spPr>
          <a:xfrm>
            <a:off x="733689" y="2149367"/>
            <a:ext cx="10399978" cy="1066800"/>
          </a:xfrm>
          <a:prstGeom prst="rect">
            <a:avLst/>
          </a:prstGeom>
        </p:spPr>
      </p:pic>
    </p:spTree>
    <p:extLst>
      <p:ext uri="{BB962C8B-B14F-4D97-AF65-F5344CB8AC3E}">
        <p14:creationId xmlns:p14="http://schemas.microsoft.com/office/powerpoint/2010/main" val="3823983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object 2">
            <a:extLst>
              <a:ext uri="{FF2B5EF4-FFF2-40B4-BE49-F238E27FC236}">
                <a16:creationId xmlns:a16="http://schemas.microsoft.com/office/drawing/2014/main" id="{9C320588-A9A8-4666-BFD2-612B59ADE8D4}"/>
              </a:ext>
            </a:extLst>
          </p:cNvPr>
          <p:cNvGrpSpPr/>
          <p:nvPr/>
        </p:nvGrpSpPr>
        <p:grpSpPr>
          <a:xfrm>
            <a:off x="1676642" y="3175000"/>
            <a:ext cx="7763691" cy="3401330"/>
            <a:chOff x="886824" y="1077703"/>
            <a:chExt cx="15661640" cy="8936355"/>
          </a:xfrm>
        </p:grpSpPr>
        <p:pic>
          <p:nvPicPr>
            <p:cNvPr id="15" name="object 3">
              <a:extLst>
                <a:ext uri="{FF2B5EF4-FFF2-40B4-BE49-F238E27FC236}">
                  <a16:creationId xmlns:a16="http://schemas.microsoft.com/office/drawing/2014/main" id="{D7EB68F5-1505-48D8-9836-52DE1B31E7EE}"/>
                </a:ext>
              </a:extLst>
            </p:cNvPr>
            <p:cNvPicPr/>
            <p:nvPr/>
          </p:nvPicPr>
          <p:blipFill>
            <a:blip r:embed="rId2" cstate="print"/>
            <a:stretch>
              <a:fillRect/>
            </a:stretch>
          </p:blipFill>
          <p:spPr>
            <a:xfrm>
              <a:off x="936354" y="1127233"/>
              <a:ext cx="15562038" cy="8837147"/>
            </a:xfrm>
            <a:prstGeom prst="rect">
              <a:avLst/>
            </a:prstGeom>
          </p:spPr>
        </p:pic>
        <p:sp>
          <p:nvSpPr>
            <p:cNvPr id="16" name="object 4">
              <a:extLst>
                <a:ext uri="{FF2B5EF4-FFF2-40B4-BE49-F238E27FC236}">
                  <a16:creationId xmlns:a16="http://schemas.microsoft.com/office/drawing/2014/main" id="{0E9231BB-90E4-4A25-B748-83D316D5E586}"/>
                </a:ext>
              </a:extLst>
            </p:cNvPr>
            <p:cNvSpPr/>
            <p:nvPr/>
          </p:nvSpPr>
          <p:spPr>
            <a:xfrm>
              <a:off x="924924" y="1115803"/>
              <a:ext cx="15585440" cy="8860155"/>
            </a:xfrm>
            <a:custGeom>
              <a:avLst/>
              <a:gdLst/>
              <a:ahLst/>
              <a:cxnLst/>
              <a:rect l="l" t="t" r="r" b="b"/>
              <a:pathLst>
                <a:path w="15585440" h="8860155">
                  <a:moveTo>
                    <a:pt x="0" y="0"/>
                  </a:moveTo>
                  <a:lnTo>
                    <a:pt x="0" y="8859886"/>
                  </a:lnTo>
                  <a:lnTo>
                    <a:pt x="15584833" y="8859886"/>
                  </a:lnTo>
                  <a:lnTo>
                    <a:pt x="15584833" y="0"/>
                  </a:lnTo>
                  <a:lnTo>
                    <a:pt x="0" y="0"/>
                  </a:lnTo>
                </a:path>
              </a:pathLst>
            </a:custGeom>
            <a:ln w="76199">
              <a:solidFill>
                <a:srgbClr val="00AC4E"/>
              </a:solidFill>
            </a:ln>
          </p:spPr>
          <p:txBody>
            <a:bodyPr wrap="square" lIns="0" tIns="0" rIns="0" bIns="0" rtlCol="0"/>
            <a:lstStyle/>
            <a:p>
              <a:endParaRPr/>
            </a:p>
          </p:txBody>
        </p:sp>
        <p:sp>
          <p:nvSpPr>
            <p:cNvPr id="17" name="object 5">
              <a:extLst>
                <a:ext uri="{FF2B5EF4-FFF2-40B4-BE49-F238E27FC236}">
                  <a16:creationId xmlns:a16="http://schemas.microsoft.com/office/drawing/2014/main" id="{109DE576-75D1-492E-A4C1-59E1F2832913}"/>
                </a:ext>
              </a:extLst>
            </p:cNvPr>
            <p:cNvSpPr/>
            <p:nvPr/>
          </p:nvSpPr>
          <p:spPr>
            <a:xfrm>
              <a:off x="12747906" y="2843127"/>
              <a:ext cx="1417955" cy="466725"/>
            </a:xfrm>
            <a:custGeom>
              <a:avLst/>
              <a:gdLst/>
              <a:ahLst/>
              <a:cxnLst/>
              <a:rect l="l" t="t" r="r" b="b"/>
              <a:pathLst>
                <a:path w="1417955" h="466725">
                  <a:moveTo>
                    <a:pt x="0" y="0"/>
                  </a:moveTo>
                  <a:lnTo>
                    <a:pt x="1417356" y="0"/>
                  </a:lnTo>
                  <a:lnTo>
                    <a:pt x="1417356" y="466278"/>
                  </a:lnTo>
                  <a:lnTo>
                    <a:pt x="0" y="466278"/>
                  </a:lnTo>
                  <a:lnTo>
                    <a:pt x="0" y="0"/>
                  </a:lnTo>
                  <a:close/>
                </a:path>
              </a:pathLst>
            </a:custGeom>
            <a:ln w="76199">
              <a:solidFill>
                <a:srgbClr val="FF3131"/>
              </a:solidFill>
            </a:ln>
          </p:spPr>
          <p:txBody>
            <a:bodyPr wrap="square" lIns="0" tIns="0" rIns="0" bIns="0" rtlCol="0"/>
            <a:lstStyle/>
            <a:p>
              <a:endParaRPr/>
            </a:p>
          </p:txBody>
        </p:sp>
        <p:sp>
          <p:nvSpPr>
            <p:cNvPr id="18" name="object 6">
              <a:extLst>
                <a:ext uri="{FF2B5EF4-FFF2-40B4-BE49-F238E27FC236}">
                  <a16:creationId xmlns:a16="http://schemas.microsoft.com/office/drawing/2014/main" id="{0338DD14-EC01-4A3E-B5D0-56C1E03FC5C8}"/>
                </a:ext>
              </a:extLst>
            </p:cNvPr>
            <p:cNvSpPr/>
            <p:nvPr/>
          </p:nvSpPr>
          <p:spPr>
            <a:xfrm>
              <a:off x="10493782" y="7682768"/>
              <a:ext cx="1450340" cy="520065"/>
            </a:xfrm>
            <a:custGeom>
              <a:avLst/>
              <a:gdLst/>
              <a:ahLst/>
              <a:cxnLst/>
              <a:rect l="l" t="t" r="r" b="b"/>
              <a:pathLst>
                <a:path w="1450340" h="520065">
                  <a:moveTo>
                    <a:pt x="0" y="0"/>
                  </a:moveTo>
                  <a:lnTo>
                    <a:pt x="1450156" y="0"/>
                  </a:lnTo>
                  <a:lnTo>
                    <a:pt x="1450156" y="519558"/>
                  </a:lnTo>
                  <a:lnTo>
                    <a:pt x="0" y="519558"/>
                  </a:lnTo>
                  <a:lnTo>
                    <a:pt x="0" y="0"/>
                  </a:lnTo>
                  <a:close/>
                </a:path>
              </a:pathLst>
            </a:custGeom>
            <a:ln w="76199">
              <a:solidFill>
                <a:srgbClr val="FF3131"/>
              </a:solidFill>
            </a:ln>
          </p:spPr>
          <p:txBody>
            <a:bodyPr wrap="square" lIns="0" tIns="0" rIns="0" bIns="0" rtlCol="0"/>
            <a:lstStyle/>
            <a:p>
              <a:endParaRPr/>
            </a:p>
          </p:txBody>
        </p:sp>
        <p:sp>
          <p:nvSpPr>
            <p:cNvPr id="19" name="object 7">
              <a:extLst>
                <a:ext uri="{FF2B5EF4-FFF2-40B4-BE49-F238E27FC236}">
                  <a16:creationId xmlns:a16="http://schemas.microsoft.com/office/drawing/2014/main" id="{856F6E10-8C76-4322-BB6C-0EA708C9E04A}"/>
                </a:ext>
              </a:extLst>
            </p:cNvPr>
            <p:cNvSpPr/>
            <p:nvPr/>
          </p:nvSpPr>
          <p:spPr>
            <a:xfrm>
              <a:off x="13456883" y="6718184"/>
              <a:ext cx="1333500" cy="0"/>
            </a:xfrm>
            <a:custGeom>
              <a:avLst/>
              <a:gdLst/>
              <a:ahLst/>
              <a:cxnLst/>
              <a:rect l="l" t="t" r="r" b="b"/>
              <a:pathLst>
                <a:path w="1333500">
                  <a:moveTo>
                    <a:pt x="1333266" y="0"/>
                  </a:moveTo>
                  <a:lnTo>
                    <a:pt x="0" y="0"/>
                  </a:lnTo>
                </a:path>
              </a:pathLst>
            </a:custGeom>
            <a:ln w="76199">
              <a:solidFill>
                <a:srgbClr val="FF3131"/>
              </a:solidFill>
            </a:ln>
          </p:spPr>
          <p:txBody>
            <a:bodyPr wrap="square" lIns="0" tIns="0" rIns="0" bIns="0" rtlCol="0"/>
            <a:lstStyle/>
            <a:p>
              <a:endParaRPr/>
            </a:p>
          </p:txBody>
        </p:sp>
        <p:sp>
          <p:nvSpPr>
            <p:cNvPr id="20" name="object 8">
              <a:extLst>
                <a:ext uri="{FF2B5EF4-FFF2-40B4-BE49-F238E27FC236}">
                  <a16:creationId xmlns:a16="http://schemas.microsoft.com/office/drawing/2014/main" id="{5E715990-A9A7-49D5-89C7-8E34404B3152}"/>
                </a:ext>
              </a:extLst>
            </p:cNvPr>
            <p:cNvSpPr/>
            <p:nvPr/>
          </p:nvSpPr>
          <p:spPr>
            <a:xfrm>
              <a:off x="10759825" y="9382429"/>
              <a:ext cx="914400" cy="0"/>
            </a:xfrm>
            <a:custGeom>
              <a:avLst/>
              <a:gdLst/>
              <a:ahLst/>
              <a:cxnLst/>
              <a:rect l="l" t="t" r="r" b="b"/>
              <a:pathLst>
                <a:path w="914400">
                  <a:moveTo>
                    <a:pt x="914396" y="0"/>
                  </a:moveTo>
                  <a:lnTo>
                    <a:pt x="0" y="0"/>
                  </a:lnTo>
                </a:path>
              </a:pathLst>
            </a:custGeom>
            <a:ln w="76199">
              <a:solidFill>
                <a:srgbClr val="FF3131"/>
              </a:solidFill>
            </a:ln>
          </p:spPr>
          <p:txBody>
            <a:bodyPr wrap="square" lIns="0" tIns="0" rIns="0" bIns="0" rtlCol="0"/>
            <a:lstStyle/>
            <a:p>
              <a:endParaRPr/>
            </a:p>
          </p:txBody>
        </p:sp>
      </p:grpSp>
      <p:pic>
        <p:nvPicPr>
          <p:cNvPr id="21" name="Imagen 20">
            <a:extLst>
              <a:ext uri="{FF2B5EF4-FFF2-40B4-BE49-F238E27FC236}">
                <a16:creationId xmlns:a16="http://schemas.microsoft.com/office/drawing/2014/main" id="{C9F5C816-CA0A-461C-8D3C-9755C8E894EA}"/>
              </a:ext>
            </a:extLst>
          </p:cNvPr>
          <p:cNvPicPr>
            <a:picLocks noChangeAspect="1"/>
          </p:cNvPicPr>
          <p:nvPr/>
        </p:nvPicPr>
        <p:blipFill>
          <a:blip r:embed="rId3"/>
          <a:stretch>
            <a:fillRect/>
          </a:stretch>
        </p:blipFill>
        <p:spPr>
          <a:xfrm>
            <a:off x="1701673" y="158178"/>
            <a:ext cx="7725918" cy="2809823"/>
          </a:xfrm>
          <a:prstGeom prst="rect">
            <a:avLst/>
          </a:prstGeom>
        </p:spPr>
      </p:pic>
    </p:spTree>
    <p:extLst>
      <p:ext uri="{BB962C8B-B14F-4D97-AF65-F5344CB8AC3E}">
        <p14:creationId xmlns:p14="http://schemas.microsoft.com/office/powerpoint/2010/main" val="409266681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1911</TotalTime>
  <Words>1406</Words>
  <Application>Microsoft Office PowerPoint</Application>
  <PresentationFormat>Panorámica</PresentationFormat>
  <Paragraphs>112</Paragraphs>
  <Slides>25</Slides>
  <Notes>3</Notes>
  <HiddenSlides>9</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25</vt:i4>
      </vt:variant>
    </vt:vector>
  </HeadingPairs>
  <TitlesOfParts>
    <vt:vector size="33" baseType="lpstr">
      <vt:lpstr>Arial</vt:lpstr>
      <vt:lpstr>Calibri</vt:lpstr>
      <vt:lpstr>Calibri Light</vt:lpstr>
      <vt:lpstr>Cambria</vt:lpstr>
      <vt:lpstr>Century Gothic</vt:lpstr>
      <vt:lpstr>Humanst521 BT</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Microsoft Office</dc:creator>
  <cp:lastModifiedBy>VICERRECTORIA INVESTIGACION Y EXTENSION</cp:lastModifiedBy>
  <cp:revision>70</cp:revision>
  <dcterms:created xsi:type="dcterms:W3CDTF">2019-03-06T15:22:16Z</dcterms:created>
  <dcterms:modified xsi:type="dcterms:W3CDTF">2024-07-24T19:38:11Z</dcterms:modified>
</cp:coreProperties>
</file>